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sldIdLst>
    <p:sldId id="256" r:id="rId5"/>
    <p:sldId id="257" r:id="rId6"/>
    <p:sldId id="262" r:id="rId7"/>
    <p:sldId id="270" r:id="rId8"/>
    <p:sldId id="388" r:id="rId9"/>
    <p:sldId id="290" r:id="rId10"/>
    <p:sldId id="396" r:id="rId11"/>
    <p:sldId id="397" r:id="rId12"/>
    <p:sldId id="398" r:id="rId13"/>
    <p:sldId id="399" r:id="rId14"/>
    <p:sldId id="400" r:id="rId15"/>
    <p:sldId id="401" r:id="rId16"/>
    <p:sldId id="261" r:id="rId17"/>
    <p:sldId id="389" r:id="rId18"/>
    <p:sldId id="391" r:id="rId19"/>
    <p:sldId id="385" r:id="rId20"/>
    <p:sldId id="272" r:id="rId21"/>
    <p:sldId id="406" r:id="rId22"/>
    <p:sldId id="405" r:id="rId23"/>
    <p:sldId id="403" r:id="rId24"/>
    <p:sldId id="402" r:id="rId25"/>
    <p:sldId id="383" r:id="rId26"/>
    <p:sldId id="291" r:id="rId27"/>
    <p:sldId id="275" r:id="rId28"/>
    <p:sldId id="386" r:id="rId29"/>
    <p:sldId id="393" r:id="rId30"/>
    <p:sldId id="387" r:id="rId31"/>
    <p:sldId id="271" r:id="rId32"/>
    <p:sldId id="260" r:id="rId33"/>
    <p:sldId id="274" r:id="rId34"/>
    <p:sldId id="384" r:id="rId35"/>
    <p:sldId id="276" r:id="rId36"/>
    <p:sldId id="407" r:id="rId37"/>
    <p:sldId id="408" r:id="rId38"/>
    <p:sldId id="409" r:id="rId39"/>
    <p:sldId id="429" r:id="rId40"/>
    <p:sldId id="286" r:id="rId41"/>
    <p:sldId id="422" r:id="rId42"/>
    <p:sldId id="289" r:id="rId43"/>
    <p:sldId id="288" r:id="rId44"/>
    <p:sldId id="423" r:id="rId45"/>
    <p:sldId id="287" r:id="rId46"/>
    <p:sldId id="267" r:id="rId47"/>
    <p:sldId id="430" r:id="rId48"/>
    <p:sldId id="431" r:id="rId49"/>
    <p:sldId id="428" r:id="rId50"/>
    <p:sldId id="380" r:id="rId51"/>
    <p:sldId id="268" r:id="rId52"/>
    <p:sldId id="418" r:id="rId53"/>
    <p:sldId id="417" r:id="rId54"/>
    <p:sldId id="410" r:id="rId55"/>
    <p:sldId id="411" r:id="rId56"/>
    <p:sldId id="258" r:id="rId57"/>
    <p:sldId id="259" r:id="rId58"/>
    <p:sldId id="412" r:id="rId59"/>
    <p:sldId id="413" r:id="rId60"/>
    <p:sldId id="414" r:id="rId61"/>
    <p:sldId id="415" r:id="rId62"/>
    <p:sldId id="265" r:id="rId63"/>
    <p:sldId id="269" r:id="rId64"/>
    <p:sldId id="381" r:id="rId65"/>
    <p:sldId id="426" r:id="rId66"/>
    <p:sldId id="427" r:id="rId67"/>
    <p:sldId id="295" r:id="rId68"/>
    <p:sldId id="382" r:id="rId69"/>
    <p:sldId id="377" r:id="rId70"/>
    <p:sldId id="420" r:id="rId71"/>
    <p:sldId id="378" r:id="rId72"/>
    <p:sldId id="37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1745AD-6CE9-48F2-BC5C-E986209BC007}">
          <p14:sldIdLst>
            <p14:sldId id="256"/>
            <p14:sldId id="257"/>
            <p14:sldId id="262"/>
            <p14:sldId id="270"/>
            <p14:sldId id="388"/>
            <p14:sldId id="290"/>
            <p14:sldId id="396"/>
            <p14:sldId id="397"/>
            <p14:sldId id="398"/>
            <p14:sldId id="399"/>
            <p14:sldId id="400"/>
            <p14:sldId id="401"/>
            <p14:sldId id="261"/>
            <p14:sldId id="389"/>
            <p14:sldId id="391"/>
            <p14:sldId id="385"/>
            <p14:sldId id="272"/>
            <p14:sldId id="406"/>
            <p14:sldId id="405"/>
            <p14:sldId id="403"/>
            <p14:sldId id="402"/>
            <p14:sldId id="383"/>
            <p14:sldId id="291"/>
            <p14:sldId id="275"/>
            <p14:sldId id="386"/>
            <p14:sldId id="393"/>
            <p14:sldId id="387"/>
            <p14:sldId id="271"/>
            <p14:sldId id="260"/>
            <p14:sldId id="274"/>
            <p14:sldId id="384"/>
            <p14:sldId id="276"/>
            <p14:sldId id="407"/>
            <p14:sldId id="408"/>
            <p14:sldId id="409"/>
            <p14:sldId id="429"/>
            <p14:sldId id="286"/>
            <p14:sldId id="422"/>
            <p14:sldId id="289"/>
            <p14:sldId id="288"/>
            <p14:sldId id="423"/>
            <p14:sldId id="287"/>
            <p14:sldId id="267"/>
            <p14:sldId id="430"/>
            <p14:sldId id="431"/>
            <p14:sldId id="428"/>
            <p14:sldId id="380"/>
            <p14:sldId id="268"/>
          </p14:sldIdLst>
        </p14:section>
        <p14:section name="Untitled Section" id="{E8BC7B84-C95E-47B5-A2D0-9C67CE8F2EE0}">
          <p14:sldIdLst>
            <p14:sldId id="418"/>
            <p14:sldId id="417"/>
            <p14:sldId id="410"/>
            <p14:sldId id="411"/>
            <p14:sldId id="258"/>
            <p14:sldId id="259"/>
            <p14:sldId id="412"/>
            <p14:sldId id="413"/>
            <p14:sldId id="414"/>
            <p14:sldId id="415"/>
            <p14:sldId id="265"/>
            <p14:sldId id="269"/>
            <p14:sldId id="381"/>
            <p14:sldId id="426"/>
            <p14:sldId id="427"/>
            <p14:sldId id="295"/>
            <p14:sldId id="382"/>
            <p14:sldId id="377"/>
            <p14:sldId id="420"/>
            <p14:sldId id="378"/>
            <p14:sldId id="3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5D986-64EE-32A4-C44B-2942553C9A64}" v="19" dt="2025-02-27T17:18:30.950"/>
    <p1510:client id="{6FE74F56-B227-D5E7-0C07-2014158DFF8E}" v="2100" dt="2025-02-27T23:19:35.830"/>
    <p1510:client id="{803F50AE-34CD-5271-4C84-E9EC9B28FEDC}" v="148" dt="2025-02-27T18:30:12.110"/>
    <p1510:client id="{81B023ED-BED8-9753-B66D-B2771C9986C1}" v="128" dt="2025-02-27T17:15:47.013"/>
    <p1510:client id="{86AC59BF-71A5-E80C-C639-3E136E9ABC97}" v="37" dt="2025-02-27T02:42:09.617"/>
    <p1510:client id="{9B7D991E-0A6F-306C-5B69-18D53D1481F8}" v="2" dt="2025-02-27T23:20:27.165"/>
    <p1510:client id="{9F6586B9-2475-34FC-13C2-9F6B7919A843}" v="77" dt="2025-02-28T01:05:44.704"/>
    <p1510:client id="{C473EDB0-D7FA-7D48-B16F-C7A0BF77FBD5}" v="119" dt="2025-02-28T01:24:41.035"/>
    <p1510:client id="{DA14E4C8-8C0E-CFD2-DD10-300C03B5DA24}" v="277" dt="2025-02-27T17:52:06.933"/>
    <p1510:client id="{EF38FF02-7C4D-FFF5-49F1-A49C39D7BAB2}" v="468" dt="2025-02-27T15:17:26.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A2B6C-F8FD-4528-BD8F-8C16AAD5211E}"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0AFD1CB-7B9A-40CA-A64C-9ED3D4F77A5C}">
      <dgm:prSet/>
      <dgm:spPr/>
      <dgm:t>
        <a:bodyPr/>
        <a:lstStyle/>
        <a:p>
          <a:pPr>
            <a:lnSpc>
              <a:spcPct val="100000"/>
            </a:lnSpc>
            <a:defRPr b="1"/>
          </a:pPr>
          <a:r>
            <a:rPr lang="en-US" b="0" i="0"/>
            <a:t>RUTH </a:t>
          </a:r>
          <a:r>
            <a:rPr lang="en-US" b="0"/>
            <a:t>Q. WOLEVER, PhD, NBC-HWC</a:t>
          </a:r>
        </a:p>
      </dgm:t>
    </dgm:pt>
    <dgm:pt modelId="{982863BC-B910-4D9C-BE32-A9D5DBC7BE66}" type="parTrans" cxnId="{8C3627EB-33B0-4B9F-8AC3-0DAE1E66A94A}">
      <dgm:prSet/>
      <dgm:spPr/>
      <dgm:t>
        <a:bodyPr/>
        <a:lstStyle/>
        <a:p>
          <a:endParaRPr lang="en-US"/>
        </a:p>
      </dgm:t>
    </dgm:pt>
    <dgm:pt modelId="{587BB87D-81E8-4A5A-9081-62E1BB053F54}" type="sibTrans" cxnId="{8C3627EB-33B0-4B9F-8AC3-0DAE1E66A94A}">
      <dgm:prSet/>
      <dgm:spPr/>
      <dgm:t>
        <a:bodyPr/>
        <a:lstStyle/>
        <a:p>
          <a:endParaRPr lang="en-US"/>
        </a:p>
      </dgm:t>
    </dgm:pt>
    <dgm:pt modelId="{02AD5F5F-2C3D-4DE6-AA2E-F1FAF40BA0E7}">
      <dgm:prSet/>
      <dgm:spPr/>
      <dgm:t>
        <a:bodyPr/>
        <a:lstStyle/>
        <a:p>
          <a:pPr>
            <a:lnSpc>
              <a:spcPct val="100000"/>
            </a:lnSpc>
          </a:pPr>
          <a:r>
            <a:rPr lang="en-US" b="0" i="0"/>
            <a:t>Chief Science Officer for </a:t>
          </a:r>
          <a:r>
            <a:rPr lang="en-US" b="0" i="0" err="1"/>
            <a:t>eMindful</a:t>
          </a:r>
          <a:r>
            <a:rPr lang="en-US" b="0" i="0"/>
            <a:t> Inc., acquired by </a:t>
          </a:r>
          <a:r>
            <a:rPr lang="en-US" b="0" i="0" err="1"/>
            <a:t>Wondr</a:t>
          </a:r>
          <a:r>
            <a:rPr lang="en-US" b="0" i="0"/>
            <a:t> Health in 2022</a:t>
          </a:r>
          <a:endParaRPr lang="en-US"/>
        </a:p>
      </dgm:t>
    </dgm:pt>
    <dgm:pt modelId="{42E1BE92-657D-462F-87B1-EB9967855E56}" type="parTrans" cxnId="{B184F91E-FD3F-4DA6-BBFC-2F5C2A177053}">
      <dgm:prSet/>
      <dgm:spPr/>
      <dgm:t>
        <a:bodyPr/>
        <a:lstStyle/>
        <a:p>
          <a:endParaRPr lang="en-US"/>
        </a:p>
      </dgm:t>
    </dgm:pt>
    <dgm:pt modelId="{8728A217-F1B8-40AC-A907-963E554225F7}" type="sibTrans" cxnId="{B184F91E-FD3F-4DA6-BBFC-2F5C2A177053}">
      <dgm:prSet/>
      <dgm:spPr/>
      <dgm:t>
        <a:bodyPr/>
        <a:lstStyle/>
        <a:p>
          <a:endParaRPr lang="en-US"/>
        </a:p>
      </dgm:t>
    </dgm:pt>
    <dgm:pt modelId="{525A42B3-5B42-4747-83E7-F805042F03A7}">
      <dgm:prSet/>
      <dgm:spPr/>
      <dgm:t>
        <a:bodyPr/>
        <a:lstStyle/>
        <a:p>
          <a:pPr>
            <a:lnSpc>
              <a:spcPct val="100000"/>
            </a:lnSpc>
          </a:pPr>
          <a:r>
            <a:rPr lang="en-US" b="0" i="0"/>
            <a:t>Science Advisor for </a:t>
          </a:r>
          <a:r>
            <a:rPr lang="en-US" b="0" i="0" err="1"/>
            <a:t>Wondr</a:t>
          </a:r>
          <a:r>
            <a:rPr lang="en-US" b="0" i="0"/>
            <a:t> Health</a:t>
          </a:r>
          <a:endParaRPr lang="en-US"/>
        </a:p>
      </dgm:t>
    </dgm:pt>
    <dgm:pt modelId="{477FBD57-9E78-4AA4-BE99-8F17215E371F}" type="parTrans" cxnId="{047B6647-D064-4ECF-B854-9CFC52A56DE9}">
      <dgm:prSet/>
      <dgm:spPr/>
      <dgm:t>
        <a:bodyPr/>
        <a:lstStyle/>
        <a:p>
          <a:endParaRPr lang="en-US"/>
        </a:p>
      </dgm:t>
    </dgm:pt>
    <dgm:pt modelId="{54E8DC5A-E6E7-44D4-A5F4-94864F932284}" type="sibTrans" cxnId="{047B6647-D064-4ECF-B854-9CFC52A56DE9}">
      <dgm:prSet/>
      <dgm:spPr/>
      <dgm:t>
        <a:bodyPr/>
        <a:lstStyle/>
        <a:p>
          <a:endParaRPr lang="en-US"/>
        </a:p>
      </dgm:t>
    </dgm:pt>
    <dgm:pt modelId="{7F757849-BE61-4644-8952-34BF023D40C7}">
      <dgm:prSet/>
      <dgm:spPr/>
      <dgm:t>
        <a:bodyPr/>
        <a:lstStyle/>
        <a:p>
          <a:pPr>
            <a:lnSpc>
              <a:spcPct val="100000"/>
            </a:lnSpc>
          </a:pPr>
          <a:r>
            <a:rPr lang="en-US" b="0" i="0"/>
            <a:t>Consultant for </a:t>
          </a:r>
          <a:r>
            <a:rPr lang="en-US" b="0" i="0" err="1"/>
            <a:t>Fullfill</a:t>
          </a:r>
          <a:r>
            <a:rPr lang="en-US" b="0" i="0"/>
            <a:t>, Inc.</a:t>
          </a:r>
          <a:endParaRPr lang="en-US"/>
        </a:p>
      </dgm:t>
    </dgm:pt>
    <dgm:pt modelId="{A7EEA717-7508-4273-9103-05E778AD1BBF}" type="parTrans" cxnId="{4422E046-A0B5-4496-A807-69E64DD33837}">
      <dgm:prSet/>
      <dgm:spPr/>
      <dgm:t>
        <a:bodyPr/>
        <a:lstStyle/>
        <a:p>
          <a:endParaRPr lang="en-US"/>
        </a:p>
      </dgm:t>
    </dgm:pt>
    <dgm:pt modelId="{1ADD12D0-2A48-40EF-B21E-488BFFCBB71A}" type="sibTrans" cxnId="{4422E046-A0B5-4496-A807-69E64DD33837}">
      <dgm:prSet/>
      <dgm:spPr/>
      <dgm:t>
        <a:bodyPr/>
        <a:lstStyle/>
        <a:p>
          <a:endParaRPr lang="en-US"/>
        </a:p>
      </dgm:t>
    </dgm:pt>
    <dgm:pt modelId="{44DB6069-3788-42EC-A9E3-6328CB6CB912}">
      <dgm:prSet/>
      <dgm:spPr/>
      <dgm:t>
        <a:bodyPr/>
        <a:lstStyle/>
        <a:p>
          <a:pPr>
            <a:lnSpc>
              <a:spcPct val="100000"/>
            </a:lnSpc>
          </a:pPr>
          <a:r>
            <a:rPr lang="en-US" b="0" i="0"/>
            <a:t>Grant &amp; Contract Funding: National Diabetes, Digestive &amp; Kidney Disease Institute, Meharry Medical College</a:t>
          </a:r>
          <a:r>
            <a:rPr lang="en-US" b="0" i="0">
              <a:latin typeface="Aptos Display" panose="02110004020202020204"/>
            </a:rPr>
            <a:t>,</a:t>
          </a:r>
          <a:r>
            <a:rPr lang="en-US" b="0" i="0"/>
            <a:t> </a:t>
          </a:r>
          <a:r>
            <a:rPr lang="en-US" b="0" i="0">
              <a:latin typeface="Aptos Display" panose="02110004020202020204"/>
            </a:rPr>
            <a:t>Department of Defense </a:t>
          </a:r>
          <a:r>
            <a:rPr lang="en-US" b="0" i="0"/>
            <a:t>&amp; Coalition for Better Health</a:t>
          </a:r>
          <a:endParaRPr lang="en-US"/>
        </a:p>
      </dgm:t>
    </dgm:pt>
    <dgm:pt modelId="{B6F97516-C99E-4B07-BCB1-3F692EFC7ADD}" type="parTrans" cxnId="{48765F5F-7F68-4EEC-8EAC-DC3013FAA30B}">
      <dgm:prSet/>
      <dgm:spPr/>
      <dgm:t>
        <a:bodyPr/>
        <a:lstStyle/>
        <a:p>
          <a:endParaRPr lang="en-US"/>
        </a:p>
      </dgm:t>
    </dgm:pt>
    <dgm:pt modelId="{4B0DCC65-A67B-4992-9432-59B204283633}" type="sibTrans" cxnId="{48765F5F-7F68-4EEC-8EAC-DC3013FAA30B}">
      <dgm:prSet/>
      <dgm:spPr/>
      <dgm:t>
        <a:bodyPr/>
        <a:lstStyle/>
        <a:p>
          <a:endParaRPr lang="en-US"/>
        </a:p>
      </dgm:t>
    </dgm:pt>
    <dgm:pt modelId="{BF783E8F-0E08-49E7-868D-1AEF32ED9702}">
      <dgm:prSet/>
      <dgm:spPr/>
      <dgm:t>
        <a:bodyPr/>
        <a:lstStyle/>
        <a:p>
          <a:pPr>
            <a:lnSpc>
              <a:spcPct val="100000"/>
            </a:lnSpc>
            <a:defRPr b="1"/>
          </a:pPr>
          <a:r>
            <a:rPr lang="en-US" b="0" i="0"/>
            <a:t>MARK DREUSICKE, MD, NBC-HWC</a:t>
          </a:r>
          <a:endParaRPr lang="en-US"/>
        </a:p>
      </dgm:t>
    </dgm:pt>
    <dgm:pt modelId="{E0AFE56F-F756-42F4-9177-08558D4B0B45}" type="parTrans" cxnId="{3B75E6F4-5606-472A-8C29-35AA5B22D517}">
      <dgm:prSet/>
      <dgm:spPr/>
      <dgm:t>
        <a:bodyPr/>
        <a:lstStyle/>
        <a:p>
          <a:endParaRPr lang="en-US"/>
        </a:p>
      </dgm:t>
    </dgm:pt>
    <dgm:pt modelId="{E75AEAA5-834D-4D63-9857-5960F798B16D}" type="sibTrans" cxnId="{3B75E6F4-5606-472A-8C29-35AA5B22D517}">
      <dgm:prSet/>
      <dgm:spPr/>
      <dgm:t>
        <a:bodyPr/>
        <a:lstStyle/>
        <a:p>
          <a:endParaRPr lang="en-US"/>
        </a:p>
      </dgm:t>
    </dgm:pt>
    <dgm:pt modelId="{380315C5-F784-4F9B-8699-9B7C0381ADAC}">
      <dgm:prSet/>
      <dgm:spPr/>
      <dgm:t>
        <a:bodyPr/>
        <a:lstStyle/>
        <a:p>
          <a:pPr>
            <a:lnSpc>
              <a:spcPct val="100000"/>
            </a:lnSpc>
          </a:pPr>
          <a:r>
            <a:rPr lang="en-US"/>
            <a:t>Consultant, University of Health and Performance</a:t>
          </a:r>
        </a:p>
      </dgm:t>
    </dgm:pt>
    <dgm:pt modelId="{CE3894BC-D5ED-42FA-8177-8D79F93E0934}" type="parTrans" cxnId="{E161FFF8-350D-4291-97E2-F272E1C7CB86}">
      <dgm:prSet/>
      <dgm:spPr/>
      <dgm:t>
        <a:bodyPr/>
        <a:lstStyle/>
        <a:p>
          <a:endParaRPr lang="en-US"/>
        </a:p>
      </dgm:t>
    </dgm:pt>
    <dgm:pt modelId="{1055BDE4-46DE-45E5-8765-8A501588E682}" type="sibTrans" cxnId="{E161FFF8-350D-4291-97E2-F272E1C7CB86}">
      <dgm:prSet/>
      <dgm:spPr/>
      <dgm:t>
        <a:bodyPr/>
        <a:lstStyle/>
        <a:p>
          <a:endParaRPr lang="en-US"/>
        </a:p>
      </dgm:t>
    </dgm:pt>
    <dgm:pt modelId="{205C0DD5-432A-402D-9E4A-4641211777CF}">
      <dgm:prSet/>
      <dgm:spPr/>
      <dgm:t>
        <a:bodyPr/>
        <a:lstStyle/>
        <a:p>
          <a:pPr>
            <a:lnSpc>
              <a:spcPct val="100000"/>
            </a:lnSpc>
          </a:pPr>
          <a:r>
            <a:rPr lang="en-US" b="0" i="0"/>
            <a:t>Consultant, </a:t>
          </a:r>
          <a:r>
            <a:rPr lang="en-US" b="0" i="0" err="1"/>
            <a:t>TechWerks</a:t>
          </a:r>
          <a:r>
            <a:rPr lang="en-US" b="0" i="0"/>
            <a:t> (associated with Veterans Health Administration)</a:t>
          </a:r>
          <a:endParaRPr lang="en-US"/>
        </a:p>
      </dgm:t>
    </dgm:pt>
    <dgm:pt modelId="{78873F3C-7035-4B77-A70B-C7411D5513A8}" type="parTrans" cxnId="{EBE153B2-DB15-4D49-9990-FB0D241921F0}">
      <dgm:prSet/>
      <dgm:spPr/>
      <dgm:t>
        <a:bodyPr/>
        <a:lstStyle/>
        <a:p>
          <a:endParaRPr lang="en-US"/>
        </a:p>
      </dgm:t>
    </dgm:pt>
    <dgm:pt modelId="{11766B2A-C80C-40FE-8720-C77ACB9DEA5B}" type="sibTrans" cxnId="{EBE153B2-DB15-4D49-9990-FB0D241921F0}">
      <dgm:prSet/>
      <dgm:spPr/>
      <dgm:t>
        <a:bodyPr/>
        <a:lstStyle/>
        <a:p>
          <a:endParaRPr lang="en-US"/>
        </a:p>
      </dgm:t>
    </dgm:pt>
    <dgm:pt modelId="{6145CBA4-ED82-4FA5-8D3B-D83B309FF09F}">
      <dgm:prSet/>
      <dgm:spPr/>
      <dgm:t>
        <a:bodyPr/>
        <a:lstStyle/>
        <a:p>
          <a:pPr>
            <a:lnSpc>
              <a:spcPct val="100000"/>
            </a:lnSpc>
            <a:defRPr b="1"/>
          </a:pPr>
          <a:r>
            <a:rPr lang="en-US" b="0" i="0"/>
            <a:t>MEG JORDAN, PhD, RN, NBC-HWC</a:t>
          </a:r>
          <a:endParaRPr lang="en-US"/>
        </a:p>
      </dgm:t>
    </dgm:pt>
    <dgm:pt modelId="{DE439E03-311F-40DA-B355-DB7EA673EBC2}" type="parTrans" cxnId="{39DAA8E3-CFFE-4550-95A8-054BF8C2DBA2}">
      <dgm:prSet/>
      <dgm:spPr/>
      <dgm:t>
        <a:bodyPr/>
        <a:lstStyle/>
        <a:p>
          <a:endParaRPr lang="en-US"/>
        </a:p>
      </dgm:t>
    </dgm:pt>
    <dgm:pt modelId="{08FF956C-694B-4DC5-9160-A1F1B4912839}" type="sibTrans" cxnId="{39DAA8E3-CFFE-4550-95A8-054BF8C2DBA2}">
      <dgm:prSet/>
      <dgm:spPr/>
      <dgm:t>
        <a:bodyPr/>
        <a:lstStyle/>
        <a:p>
          <a:endParaRPr lang="en-US"/>
        </a:p>
      </dgm:t>
    </dgm:pt>
    <dgm:pt modelId="{F4DC3116-98DF-46DB-A18E-91039B61B7A1}">
      <dgm:prSet/>
      <dgm:spPr/>
      <dgm:t>
        <a:bodyPr/>
        <a:lstStyle/>
        <a:p>
          <a:pPr>
            <a:lnSpc>
              <a:spcPct val="100000"/>
            </a:lnSpc>
          </a:pPr>
          <a:r>
            <a:rPr lang="en-US" b="0" i="0"/>
            <a:t>Professor, Integrative Health Studies, California Institute of Integral Studies </a:t>
          </a:r>
          <a:endParaRPr lang="en-US"/>
        </a:p>
      </dgm:t>
    </dgm:pt>
    <dgm:pt modelId="{FACE0B7A-1CE1-496A-BB0A-D9F5A8F3B4BD}" type="parTrans" cxnId="{206233B7-1923-4860-B8EA-B561F871B6AA}">
      <dgm:prSet/>
      <dgm:spPr/>
      <dgm:t>
        <a:bodyPr/>
        <a:lstStyle/>
        <a:p>
          <a:endParaRPr lang="en-US"/>
        </a:p>
      </dgm:t>
    </dgm:pt>
    <dgm:pt modelId="{26ED45DC-8F73-4968-8C3D-A990D6FDCC36}" type="sibTrans" cxnId="{206233B7-1923-4860-B8EA-B561F871B6AA}">
      <dgm:prSet/>
      <dgm:spPr/>
      <dgm:t>
        <a:bodyPr/>
        <a:lstStyle/>
        <a:p>
          <a:endParaRPr lang="en-US"/>
        </a:p>
      </dgm:t>
    </dgm:pt>
    <dgm:pt modelId="{8E1400E3-A832-4ECC-9600-806E0C611BED}">
      <dgm:prSet/>
      <dgm:spPr/>
      <dgm:t>
        <a:bodyPr/>
        <a:lstStyle/>
        <a:p>
          <a:pPr>
            <a:lnSpc>
              <a:spcPct val="100000"/>
            </a:lnSpc>
          </a:pPr>
          <a:r>
            <a:rPr lang="en-US" b="0" i="0"/>
            <a:t>Health Coachin</a:t>
          </a:r>
          <a:r>
            <a:rPr lang="en-US"/>
            <a:t>g Advisor, Adventist Health Systems </a:t>
          </a:r>
        </a:p>
      </dgm:t>
    </dgm:pt>
    <dgm:pt modelId="{2BD728F4-FF53-42E2-AB8B-42F0B03AEE99}" type="parTrans" cxnId="{27B4FDE3-3E27-4670-812C-1C9C80B13FA1}">
      <dgm:prSet/>
      <dgm:spPr/>
      <dgm:t>
        <a:bodyPr/>
        <a:lstStyle/>
        <a:p>
          <a:endParaRPr lang="en-US"/>
        </a:p>
      </dgm:t>
    </dgm:pt>
    <dgm:pt modelId="{E9DC6AB6-2F39-4AC7-BE80-40EF3AAADC24}" type="sibTrans" cxnId="{27B4FDE3-3E27-4670-812C-1C9C80B13FA1}">
      <dgm:prSet/>
      <dgm:spPr/>
      <dgm:t>
        <a:bodyPr/>
        <a:lstStyle/>
        <a:p>
          <a:endParaRPr lang="en-US"/>
        </a:p>
      </dgm:t>
    </dgm:pt>
    <dgm:pt modelId="{D5DBB7E5-DD60-4D2C-93B9-E043CC979F0D}">
      <dgm:prSet/>
      <dgm:spPr/>
      <dgm:t>
        <a:bodyPr/>
        <a:lstStyle/>
        <a:p>
          <a:pPr>
            <a:lnSpc>
              <a:spcPct val="100000"/>
            </a:lnSpc>
          </a:pPr>
          <a:r>
            <a:rPr lang="en-US" b="0" i="0"/>
            <a:t>Director of Integrative Practice, Health </a:t>
          </a:r>
          <a:r>
            <a:rPr lang="en-US"/>
            <a:t>Medicine Institute</a:t>
          </a:r>
        </a:p>
      </dgm:t>
    </dgm:pt>
    <dgm:pt modelId="{8943CBF3-DB94-4B8D-A233-BF3D7C6267E6}" type="parTrans" cxnId="{C88FB614-7E23-4772-866B-8B218B7ABA25}">
      <dgm:prSet/>
      <dgm:spPr/>
      <dgm:t>
        <a:bodyPr/>
        <a:lstStyle/>
        <a:p>
          <a:endParaRPr lang="en-US"/>
        </a:p>
      </dgm:t>
    </dgm:pt>
    <dgm:pt modelId="{30321016-2548-4C7C-B690-53A288531E1F}" type="sibTrans" cxnId="{C88FB614-7E23-4772-866B-8B218B7ABA25}">
      <dgm:prSet/>
      <dgm:spPr/>
      <dgm:t>
        <a:bodyPr/>
        <a:lstStyle/>
        <a:p>
          <a:endParaRPr lang="en-US"/>
        </a:p>
      </dgm:t>
    </dgm:pt>
    <dgm:pt modelId="{EFC278D1-EF46-4754-AD83-4590A52D4CBB}">
      <dgm:prSet/>
      <dgm:spPr/>
      <dgm:t>
        <a:bodyPr/>
        <a:lstStyle/>
        <a:p>
          <a:pPr>
            <a:lnSpc>
              <a:spcPct val="100000"/>
            </a:lnSpc>
          </a:pPr>
          <a:r>
            <a:rPr lang="en-US" b="0" i="0"/>
            <a:t>Emer</a:t>
          </a:r>
          <a:r>
            <a:rPr lang="en-US"/>
            <a:t>itus Board Member, </a:t>
          </a:r>
          <a:r>
            <a:rPr lang="en-US" b="0" i="0"/>
            <a:t>National Board for Health &amp; Wellness Coaching</a:t>
          </a:r>
          <a:endParaRPr lang="en-US"/>
        </a:p>
      </dgm:t>
    </dgm:pt>
    <dgm:pt modelId="{0D2A84D7-76B4-4B6C-A8B9-28383F552997}" type="parTrans" cxnId="{A3F9D199-3438-444E-8D5F-3F9F622E98AC}">
      <dgm:prSet/>
      <dgm:spPr/>
      <dgm:t>
        <a:bodyPr/>
        <a:lstStyle/>
        <a:p>
          <a:endParaRPr lang="en-US"/>
        </a:p>
      </dgm:t>
    </dgm:pt>
    <dgm:pt modelId="{8C15E296-18AE-4EAB-96BD-0B328CBC4307}" type="sibTrans" cxnId="{A3F9D199-3438-444E-8D5F-3F9F622E98AC}">
      <dgm:prSet/>
      <dgm:spPr/>
      <dgm:t>
        <a:bodyPr/>
        <a:lstStyle/>
        <a:p>
          <a:endParaRPr lang="en-US"/>
        </a:p>
      </dgm:t>
    </dgm:pt>
    <dgm:pt modelId="{EEF5DD92-5202-4AED-95FA-D72B2E787F79}">
      <dgm:prSet/>
      <dgm:spPr/>
      <dgm:t>
        <a:bodyPr/>
        <a:lstStyle/>
        <a:p>
          <a:pPr>
            <a:lnSpc>
              <a:spcPct val="100000"/>
            </a:lnSpc>
          </a:pPr>
          <a:r>
            <a:rPr lang="en-US" b="0" i="0"/>
            <a:t>Faculty, Andrew Weil Center for Integrative Medicine, Integrative Health Coaching </a:t>
          </a:r>
          <a:endParaRPr lang="en-US"/>
        </a:p>
      </dgm:t>
    </dgm:pt>
    <dgm:pt modelId="{8C27EA9E-3C40-4EF0-94A3-9A72DA8F8E35}" type="parTrans" cxnId="{AE56BC19-7618-4B8E-B4DB-EFC8433FA836}">
      <dgm:prSet/>
      <dgm:spPr/>
      <dgm:t>
        <a:bodyPr/>
        <a:lstStyle/>
        <a:p>
          <a:endParaRPr lang="en-US"/>
        </a:p>
      </dgm:t>
    </dgm:pt>
    <dgm:pt modelId="{2423AC21-0A3E-4072-81CD-BDC42C01BF35}" type="sibTrans" cxnId="{AE56BC19-7618-4B8E-B4DB-EFC8433FA836}">
      <dgm:prSet/>
      <dgm:spPr/>
      <dgm:t>
        <a:bodyPr/>
        <a:lstStyle/>
        <a:p>
          <a:endParaRPr lang="en-US"/>
        </a:p>
      </dgm:t>
    </dgm:pt>
    <dgm:pt modelId="{5B53F921-B7B4-4B2D-BC42-9D30D80E24BE}">
      <dgm:prSet/>
      <dgm:spPr/>
      <dgm:t>
        <a:bodyPr/>
        <a:lstStyle/>
        <a:p>
          <a:pPr>
            <a:lnSpc>
              <a:spcPct val="100000"/>
            </a:lnSpc>
          </a:pPr>
          <a:r>
            <a:rPr lang="en-US"/>
            <a:t>Faculty, Functional Medicine Coaching Academy</a:t>
          </a:r>
        </a:p>
      </dgm:t>
    </dgm:pt>
    <dgm:pt modelId="{7EAF5C72-04BA-49D6-9972-76A84EA9DEB9}" type="parTrans" cxnId="{446CD97F-126B-4A71-A370-15E0686A6CD7}">
      <dgm:prSet/>
      <dgm:spPr/>
      <dgm:t>
        <a:bodyPr/>
        <a:lstStyle/>
        <a:p>
          <a:endParaRPr lang="en-US"/>
        </a:p>
      </dgm:t>
    </dgm:pt>
    <dgm:pt modelId="{67293DB6-3DD3-4CE6-9967-ECED937F67FA}" type="sibTrans" cxnId="{446CD97F-126B-4A71-A370-15E0686A6CD7}">
      <dgm:prSet/>
      <dgm:spPr/>
      <dgm:t>
        <a:bodyPr/>
        <a:lstStyle/>
        <a:p>
          <a:endParaRPr lang="en-US"/>
        </a:p>
      </dgm:t>
    </dgm:pt>
    <dgm:pt modelId="{BB5E264C-BEDB-4EA9-8F19-32D225045ACE}">
      <dgm:prSet/>
      <dgm:spPr/>
      <dgm:t>
        <a:bodyPr/>
        <a:lstStyle/>
        <a:p>
          <a:pPr>
            <a:lnSpc>
              <a:spcPct val="100000"/>
            </a:lnSpc>
          </a:pPr>
          <a:r>
            <a:rPr lang="en-US" b="0" i="0"/>
            <a:t>Faculty, Blue Sky Leadership Certificate</a:t>
          </a:r>
          <a:endParaRPr lang="en-US"/>
        </a:p>
      </dgm:t>
    </dgm:pt>
    <dgm:pt modelId="{0CEB1A74-DBC1-4D4D-AAF3-928A14E2DAB3}" type="parTrans" cxnId="{3BB6A01F-64DA-4637-ADB9-6B575A49C548}">
      <dgm:prSet/>
      <dgm:spPr/>
      <dgm:t>
        <a:bodyPr/>
        <a:lstStyle/>
        <a:p>
          <a:endParaRPr lang="en-US"/>
        </a:p>
      </dgm:t>
    </dgm:pt>
    <dgm:pt modelId="{CCD622AB-7D23-4E0F-AF53-A6FEB6F6012A}" type="sibTrans" cxnId="{3BB6A01F-64DA-4637-ADB9-6B575A49C548}">
      <dgm:prSet/>
      <dgm:spPr/>
      <dgm:t>
        <a:bodyPr/>
        <a:lstStyle/>
        <a:p>
          <a:endParaRPr lang="en-US"/>
        </a:p>
      </dgm:t>
    </dgm:pt>
    <dgm:pt modelId="{A30B1E08-B0FF-45DA-B71D-311F307BEC57}">
      <dgm:prSet phldr="0"/>
      <dgm:spPr/>
      <dgm:t>
        <a:bodyPr/>
        <a:lstStyle/>
        <a:p>
          <a:pPr>
            <a:lnSpc>
              <a:spcPct val="100000"/>
            </a:lnSpc>
          </a:pPr>
          <a:r>
            <a:rPr lang="en-US" b="0" i="0">
              <a:latin typeface="Aptos Display" panose="02110004020202020204"/>
            </a:rPr>
            <a:t>Consultant, Healthy US Collaborative (TakeCare Project)</a:t>
          </a:r>
        </a:p>
      </dgm:t>
    </dgm:pt>
    <dgm:pt modelId="{236DAB12-72A7-4C6F-84F6-2DA184D8990E}" type="parTrans" cxnId="{F242027A-0116-460E-899E-21DFDD3DAF8C}">
      <dgm:prSet/>
      <dgm:spPr/>
    </dgm:pt>
    <dgm:pt modelId="{3C9A876C-DA18-44FE-BC73-FECB04959FEA}" type="sibTrans" cxnId="{F242027A-0116-460E-899E-21DFDD3DAF8C}">
      <dgm:prSet/>
      <dgm:spPr/>
    </dgm:pt>
    <dgm:pt modelId="{300435FF-1A57-47AE-A510-5993C05F141D}">
      <dgm:prSet phldr="0"/>
      <dgm:spPr/>
      <dgm:t>
        <a:bodyPr/>
        <a:lstStyle/>
        <a:p>
          <a:pPr rtl="0">
            <a:lnSpc>
              <a:spcPct val="100000"/>
            </a:lnSpc>
          </a:pPr>
          <a:r>
            <a:rPr lang="en-US" b="0" i="0">
              <a:latin typeface="Aptos Display" panose="02110004020202020204"/>
            </a:rPr>
            <a:t>Consultant for Healthy US Collaborative (TakeCare Project)</a:t>
          </a:r>
        </a:p>
      </dgm:t>
    </dgm:pt>
    <dgm:pt modelId="{53442FC7-8D68-442A-B4CE-885D6FD14211}" type="parTrans" cxnId="{D2F3D62B-70B3-DB48-B714-9483D55E9ED6}">
      <dgm:prSet/>
      <dgm:spPr/>
    </dgm:pt>
    <dgm:pt modelId="{28C1F16E-184B-4EF3-90B1-81A7EB4F8F5C}" type="sibTrans" cxnId="{D2F3D62B-70B3-DB48-B714-9483D55E9ED6}">
      <dgm:prSet/>
      <dgm:spPr/>
    </dgm:pt>
    <dgm:pt modelId="{9BADA025-FB10-4FB3-8503-CD5D633993EC}">
      <dgm:prSet phldr="0"/>
      <dgm:spPr/>
      <dgm:t>
        <a:bodyPr/>
        <a:lstStyle/>
        <a:p>
          <a:pPr>
            <a:lnSpc>
              <a:spcPct val="100000"/>
            </a:lnSpc>
          </a:pPr>
          <a:r>
            <a:rPr lang="en-US" b="0" i="0"/>
            <a:t>National Board for Health &amp; Wellness Coaching,  Inaugural President and Director</a:t>
          </a:r>
          <a:r>
            <a:rPr lang="en-US">
              <a:latin typeface="Aptos Display" panose="02110004020202020204"/>
            </a:rPr>
            <a:t> until Oct 2024</a:t>
          </a:r>
          <a:endParaRPr lang="en-US"/>
        </a:p>
      </dgm:t>
    </dgm:pt>
    <dgm:pt modelId="{C185DE86-C935-4F82-B8F5-8263F9FD7796}" type="parTrans" cxnId="{E74F3948-2368-FD43-85DE-E20944B28588}">
      <dgm:prSet/>
      <dgm:spPr/>
    </dgm:pt>
    <dgm:pt modelId="{A26A09E5-5F0C-484A-9C1A-AF82AE0225AD}" type="sibTrans" cxnId="{E74F3948-2368-FD43-85DE-E20944B28588}">
      <dgm:prSet/>
      <dgm:spPr/>
    </dgm:pt>
    <dgm:pt modelId="{746E2BF7-3330-4237-BAB5-2EDEBB3ED897}" type="pres">
      <dgm:prSet presAssocID="{FEBA2B6C-F8FD-4528-BD8F-8C16AAD5211E}" presName="root" presStyleCnt="0">
        <dgm:presLayoutVars>
          <dgm:dir/>
          <dgm:resizeHandles val="exact"/>
        </dgm:presLayoutVars>
      </dgm:prSet>
      <dgm:spPr/>
    </dgm:pt>
    <dgm:pt modelId="{7838425E-64DA-4EE0-A194-A63234ADDA1C}" type="pres">
      <dgm:prSet presAssocID="{C0AFD1CB-7B9A-40CA-A64C-9ED3D4F77A5C}" presName="compNode" presStyleCnt="0"/>
      <dgm:spPr/>
    </dgm:pt>
    <dgm:pt modelId="{2D945DD1-829E-4CE5-B589-B27679809F80}" type="pres">
      <dgm:prSet presAssocID="{C0AFD1CB-7B9A-40CA-A64C-9ED3D4F77A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A5F4590A-BBB2-4A15-B87E-2016B9459321}" type="pres">
      <dgm:prSet presAssocID="{C0AFD1CB-7B9A-40CA-A64C-9ED3D4F77A5C}" presName="iconSpace" presStyleCnt="0"/>
      <dgm:spPr/>
    </dgm:pt>
    <dgm:pt modelId="{08998B18-813B-4AB2-82AE-240AB59A9DFE}" type="pres">
      <dgm:prSet presAssocID="{C0AFD1CB-7B9A-40CA-A64C-9ED3D4F77A5C}" presName="parTx" presStyleLbl="revTx" presStyleIdx="0" presStyleCnt="6">
        <dgm:presLayoutVars>
          <dgm:chMax val="0"/>
          <dgm:chPref val="0"/>
        </dgm:presLayoutVars>
      </dgm:prSet>
      <dgm:spPr/>
    </dgm:pt>
    <dgm:pt modelId="{B3BBFE1A-369F-44F6-869B-0DAE73C8708F}" type="pres">
      <dgm:prSet presAssocID="{C0AFD1CB-7B9A-40CA-A64C-9ED3D4F77A5C}" presName="txSpace" presStyleCnt="0"/>
      <dgm:spPr/>
    </dgm:pt>
    <dgm:pt modelId="{B7027481-9222-4D2D-8B94-DDE8D0157F65}" type="pres">
      <dgm:prSet presAssocID="{C0AFD1CB-7B9A-40CA-A64C-9ED3D4F77A5C}" presName="desTx" presStyleLbl="revTx" presStyleIdx="1" presStyleCnt="6">
        <dgm:presLayoutVars/>
      </dgm:prSet>
      <dgm:spPr/>
    </dgm:pt>
    <dgm:pt modelId="{E8EF9C1F-C9A6-48CD-9243-3BAFB330A96F}" type="pres">
      <dgm:prSet presAssocID="{587BB87D-81E8-4A5A-9081-62E1BB053F54}" presName="sibTrans" presStyleCnt="0"/>
      <dgm:spPr/>
    </dgm:pt>
    <dgm:pt modelId="{5F21D4B2-C3B0-4CF9-BF6C-170EE9D695AF}" type="pres">
      <dgm:prSet presAssocID="{BF783E8F-0E08-49E7-868D-1AEF32ED9702}" presName="compNode" presStyleCnt="0"/>
      <dgm:spPr/>
    </dgm:pt>
    <dgm:pt modelId="{177F0649-528D-4BF8-9F07-D13316E92AA3}" type="pres">
      <dgm:prSet presAssocID="{BF783E8F-0E08-49E7-868D-1AEF32ED97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83893233-1D03-4A32-A367-38D4C9BBC6F5}" type="pres">
      <dgm:prSet presAssocID="{BF783E8F-0E08-49E7-868D-1AEF32ED9702}" presName="iconSpace" presStyleCnt="0"/>
      <dgm:spPr/>
    </dgm:pt>
    <dgm:pt modelId="{17C23773-41B5-4DC9-B4D2-E566E6F70FDF}" type="pres">
      <dgm:prSet presAssocID="{BF783E8F-0E08-49E7-868D-1AEF32ED9702}" presName="parTx" presStyleLbl="revTx" presStyleIdx="2" presStyleCnt="6">
        <dgm:presLayoutVars>
          <dgm:chMax val="0"/>
          <dgm:chPref val="0"/>
        </dgm:presLayoutVars>
      </dgm:prSet>
      <dgm:spPr/>
    </dgm:pt>
    <dgm:pt modelId="{0B426BB2-C769-4B81-B8E5-3CD32D41AAB2}" type="pres">
      <dgm:prSet presAssocID="{BF783E8F-0E08-49E7-868D-1AEF32ED9702}" presName="txSpace" presStyleCnt="0"/>
      <dgm:spPr/>
    </dgm:pt>
    <dgm:pt modelId="{75F36128-7CEA-411B-B71C-AF19B440BD0A}" type="pres">
      <dgm:prSet presAssocID="{BF783E8F-0E08-49E7-868D-1AEF32ED9702}" presName="desTx" presStyleLbl="revTx" presStyleIdx="3" presStyleCnt="6">
        <dgm:presLayoutVars/>
      </dgm:prSet>
      <dgm:spPr/>
    </dgm:pt>
    <dgm:pt modelId="{84E7DD28-E233-47FE-9845-2E352EC77410}" type="pres">
      <dgm:prSet presAssocID="{E75AEAA5-834D-4D63-9857-5960F798B16D}" presName="sibTrans" presStyleCnt="0"/>
      <dgm:spPr/>
    </dgm:pt>
    <dgm:pt modelId="{77AC79A8-1D31-420E-A5A4-BD96638FD5AB}" type="pres">
      <dgm:prSet presAssocID="{6145CBA4-ED82-4FA5-8D3B-D83B309FF09F}" presName="compNode" presStyleCnt="0"/>
      <dgm:spPr/>
    </dgm:pt>
    <dgm:pt modelId="{700FF2B4-7525-4F72-96D9-778F76DA1D86}" type="pres">
      <dgm:prSet presAssocID="{6145CBA4-ED82-4FA5-8D3B-D83B309FF09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8964CA41-CF33-4F62-A0A2-52897F753AF6}" type="pres">
      <dgm:prSet presAssocID="{6145CBA4-ED82-4FA5-8D3B-D83B309FF09F}" presName="iconSpace" presStyleCnt="0"/>
      <dgm:spPr/>
    </dgm:pt>
    <dgm:pt modelId="{72917E9D-22FA-4762-92E7-76538A897406}" type="pres">
      <dgm:prSet presAssocID="{6145CBA4-ED82-4FA5-8D3B-D83B309FF09F}" presName="parTx" presStyleLbl="revTx" presStyleIdx="4" presStyleCnt="6">
        <dgm:presLayoutVars>
          <dgm:chMax val="0"/>
          <dgm:chPref val="0"/>
        </dgm:presLayoutVars>
      </dgm:prSet>
      <dgm:spPr/>
    </dgm:pt>
    <dgm:pt modelId="{00D69E87-C962-4DA1-90C7-D566BFF38913}" type="pres">
      <dgm:prSet presAssocID="{6145CBA4-ED82-4FA5-8D3B-D83B309FF09F}" presName="txSpace" presStyleCnt="0"/>
      <dgm:spPr/>
    </dgm:pt>
    <dgm:pt modelId="{B8DC9872-E96D-4BC1-8117-C5E9D81AFC1C}" type="pres">
      <dgm:prSet presAssocID="{6145CBA4-ED82-4FA5-8D3B-D83B309FF09F}" presName="desTx" presStyleLbl="revTx" presStyleIdx="5" presStyleCnt="6">
        <dgm:presLayoutVars/>
      </dgm:prSet>
      <dgm:spPr/>
    </dgm:pt>
  </dgm:ptLst>
  <dgm:cxnLst>
    <dgm:cxn modelId="{C88FB614-7E23-4772-866B-8B218B7ABA25}" srcId="{6145CBA4-ED82-4FA5-8D3B-D83B309FF09F}" destId="{D5DBB7E5-DD60-4D2C-93B9-E043CC979F0D}" srcOrd="2" destOrd="0" parTransId="{8943CBF3-DB94-4B8D-A233-BF3D7C6267E6}" sibTransId="{30321016-2548-4C7C-B690-53A288531E1F}"/>
    <dgm:cxn modelId="{DC2F6417-8E8B-4A05-B8C0-3017EACDBA78}" type="presOf" srcId="{7F757849-BE61-4644-8952-34BF023D40C7}" destId="{B7027481-9222-4D2D-8B94-DDE8D0157F65}" srcOrd="0" destOrd="2" presId="urn:microsoft.com/office/officeart/2018/5/layout/CenteredIconLabelDescriptionList"/>
    <dgm:cxn modelId="{AE56BC19-7618-4B8E-B4DB-EFC8433FA836}" srcId="{6145CBA4-ED82-4FA5-8D3B-D83B309FF09F}" destId="{EEF5DD92-5202-4AED-95FA-D72B2E787F79}" srcOrd="4" destOrd="0" parTransId="{8C27EA9E-3C40-4EF0-94A3-9A72DA8F8E35}" sibTransId="{2423AC21-0A3E-4072-81CD-BDC42C01BF35}"/>
    <dgm:cxn modelId="{B184F91E-FD3F-4DA6-BBFC-2F5C2A177053}" srcId="{C0AFD1CB-7B9A-40CA-A64C-9ED3D4F77A5C}" destId="{02AD5F5F-2C3D-4DE6-AA2E-F1FAF40BA0E7}" srcOrd="0" destOrd="0" parTransId="{42E1BE92-657D-462F-87B1-EB9967855E56}" sibTransId="{8728A217-F1B8-40AC-A907-963E554225F7}"/>
    <dgm:cxn modelId="{3BB6A01F-64DA-4637-ADB9-6B575A49C548}" srcId="{6145CBA4-ED82-4FA5-8D3B-D83B309FF09F}" destId="{BB5E264C-BEDB-4EA9-8F19-32D225045ACE}" srcOrd="6" destOrd="0" parTransId="{0CEB1A74-DBC1-4D4D-AAF3-928A14E2DAB3}" sibTransId="{CCD622AB-7D23-4E0F-AF53-A6FEB6F6012A}"/>
    <dgm:cxn modelId="{E55FD320-D277-4E91-9F93-D03CEBF29E3C}" type="presOf" srcId="{EEF5DD92-5202-4AED-95FA-D72B2E787F79}" destId="{B8DC9872-E96D-4BC1-8117-C5E9D81AFC1C}" srcOrd="0" destOrd="4" presId="urn:microsoft.com/office/officeart/2018/5/layout/CenteredIconLabelDescriptionList"/>
    <dgm:cxn modelId="{D2F3D62B-70B3-DB48-B714-9483D55E9ED6}" srcId="{C0AFD1CB-7B9A-40CA-A64C-9ED3D4F77A5C}" destId="{300435FF-1A57-47AE-A510-5993C05F141D}" srcOrd="3" destOrd="0" parTransId="{53442FC7-8D68-442A-B4CE-885D6FD14211}" sibTransId="{28C1F16E-184B-4EF3-90B1-81A7EB4F8F5C}"/>
    <dgm:cxn modelId="{4422E046-A0B5-4496-A807-69E64DD33837}" srcId="{C0AFD1CB-7B9A-40CA-A64C-9ED3D4F77A5C}" destId="{7F757849-BE61-4644-8952-34BF023D40C7}" srcOrd="2" destOrd="0" parTransId="{A7EEA717-7508-4273-9103-05E778AD1BBF}" sibTransId="{1ADD12D0-2A48-40EF-B21E-488BFFCBB71A}"/>
    <dgm:cxn modelId="{047B6647-D064-4ECF-B854-9CFC52A56DE9}" srcId="{C0AFD1CB-7B9A-40CA-A64C-9ED3D4F77A5C}" destId="{525A42B3-5B42-4747-83E7-F805042F03A7}" srcOrd="1" destOrd="0" parTransId="{477FBD57-9E78-4AA4-BE99-8F17215E371F}" sibTransId="{54E8DC5A-E6E7-44D4-A5F4-94864F932284}"/>
    <dgm:cxn modelId="{E74F3948-2368-FD43-85DE-E20944B28588}" srcId="{C0AFD1CB-7B9A-40CA-A64C-9ED3D4F77A5C}" destId="{9BADA025-FB10-4FB3-8503-CD5D633993EC}" srcOrd="4" destOrd="0" parTransId="{C185DE86-C935-4F82-B8F5-8263F9FD7796}" sibTransId="{A26A09E5-5F0C-484A-9C1A-AF82AE0225AD}"/>
    <dgm:cxn modelId="{148F6E4B-045C-4958-862B-DEF626775756}" type="presOf" srcId="{6145CBA4-ED82-4FA5-8D3B-D83B309FF09F}" destId="{72917E9D-22FA-4762-92E7-76538A897406}" srcOrd="0" destOrd="0" presId="urn:microsoft.com/office/officeart/2018/5/layout/CenteredIconLabelDescriptionList"/>
    <dgm:cxn modelId="{9B9F1751-8B0D-8B4F-89ED-F0EC31353619}" type="presOf" srcId="{300435FF-1A57-47AE-A510-5993C05F141D}" destId="{B7027481-9222-4D2D-8B94-DDE8D0157F65}" srcOrd="0" destOrd="3" presId="urn:microsoft.com/office/officeart/2018/5/layout/CenteredIconLabelDescriptionList"/>
    <dgm:cxn modelId="{3DC60D58-4519-4CF0-87E8-5475AC9FE6A3}" type="presOf" srcId="{BB5E264C-BEDB-4EA9-8F19-32D225045ACE}" destId="{B8DC9872-E96D-4BC1-8117-C5E9D81AFC1C}" srcOrd="0" destOrd="6" presId="urn:microsoft.com/office/officeart/2018/5/layout/CenteredIconLabelDescriptionList"/>
    <dgm:cxn modelId="{1C3EBD5A-2F01-4976-8F1B-374E1275F457}" type="presOf" srcId="{BF783E8F-0E08-49E7-868D-1AEF32ED9702}" destId="{17C23773-41B5-4DC9-B4D2-E566E6F70FDF}" srcOrd="0" destOrd="0" presId="urn:microsoft.com/office/officeart/2018/5/layout/CenteredIconLabelDescriptionList"/>
    <dgm:cxn modelId="{1281805B-84B7-43EC-BB8D-D8A5B852FDDC}" type="presOf" srcId="{A30B1E08-B0FF-45DA-B71D-311F307BEC57}" destId="{75F36128-7CEA-411B-B71C-AF19B440BD0A}" srcOrd="0" destOrd="2" presId="urn:microsoft.com/office/officeart/2018/5/layout/CenteredIconLabelDescriptionList"/>
    <dgm:cxn modelId="{48765F5F-7F68-4EEC-8EAC-DC3013FAA30B}" srcId="{C0AFD1CB-7B9A-40CA-A64C-9ED3D4F77A5C}" destId="{44DB6069-3788-42EC-A9E3-6328CB6CB912}" srcOrd="5" destOrd="0" parTransId="{B6F97516-C99E-4B07-BCB1-3F692EFC7ADD}" sibTransId="{4B0DCC65-A67B-4992-9432-59B204283633}"/>
    <dgm:cxn modelId="{AE4FAF62-B9EA-4B1D-A4C5-63D3D07920A1}" type="presOf" srcId="{380315C5-F784-4F9B-8699-9B7C0381ADAC}" destId="{75F36128-7CEA-411B-B71C-AF19B440BD0A}" srcOrd="0" destOrd="0" presId="urn:microsoft.com/office/officeart/2018/5/layout/CenteredIconLabelDescriptionList"/>
    <dgm:cxn modelId="{AA84BF66-FECF-42E0-85F1-50A936893309}" type="presOf" srcId="{EFC278D1-EF46-4754-AD83-4590A52D4CBB}" destId="{B8DC9872-E96D-4BC1-8117-C5E9D81AFC1C}" srcOrd="0" destOrd="3" presId="urn:microsoft.com/office/officeart/2018/5/layout/CenteredIconLabelDescriptionList"/>
    <dgm:cxn modelId="{6874E669-32CD-491B-AB14-0716A093564A}" type="presOf" srcId="{F4DC3116-98DF-46DB-A18E-91039B61B7A1}" destId="{B8DC9872-E96D-4BC1-8117-C5E9D81AFC1C}" srcOrd="0" destOrd="0" presId="urn:microsoft.com/office/officeart/2018/5/layout/CenteredIconLabelDescriptionList"/>
    <dgm:cxn modelId="{F242027A-0116-460E-899E-21DFDD3DAF8C}" srcId="{BF783E8F-0E08-49E7-868D-1AEF32ED9702}" destId="{A30B1E08-B0FF-45DA-B71D-311F307BEC57}" srcOrd="2" destOrd="0" parTransId="{236DAB12-72A7-4C6F-84F6-2DA184D8990E}" sibTransId="{3C9A876C-DA18-44FE-BC73-FECB04959FEA}"/>
    <dgm:cxn modelId="{446CD97F-126B-4A71-A370-15E0686A6CD7}" srcId="{6145CBA4-ED82-4FA5-8D3B-D83B309FF09F}" destId="{5B53F921-B7B4-4B2D-BC42-9D30D80E24BE}" srcOrd="5" destOrd="0" parTransId="{7EAF5C72-04BA-49D6-9972-76A84EA9DEB9}" sibTransId="{67293DB6-3DD3-4CE6-9967-ECED937F67FA}"/>
    <dgm:cxn modelId="{2B173280-58BF-48A1-BA5F-353FD5B95754}" type="presOf" srcId="{FEBA2B6C-F8FD-4528-BD8F-8C16AAD5211E}" destId="{746E2BF7-3330-4237-BAB5-2EDEBB3ED897}" srcOrd="0" destOrd="0" presId="urn:microsoft.com/office/officeart/2018/5/layout/CenteredIconLabelDescriptionList"/>
    <dgm:cxn modelId="{81E4E287-4F3A-4596-A91D-5AB3EE805844}" type="presOf" srcId="{44DB6069-3788-42EC-A9E3-6328CB6CB912}" destId="{B7027481-9222-4D2D-8B94-DDE8D0157F65}" srcOrd="0" destOrd="5" presId="urn:microsoft.com/office/officeart/2018/5/layout/CenteredIconLabelDescriptionList"/>
    <dgm:cxn modelId="{FD8CCA92-95BE-0540-A47C-62575ADB2616}" type="presOf" srcId="{9BADA025-FB10-4FB3-8503-CD5D633993EC}" destId="{B7027481-9222-4D2D-8B94-DDE8D0157F65}" srcOrd="0" destOrd="4" presId="urn:microsoft.com/office/officeart/2018/5/layout/CenteredIconLabelDescriptionList"/>
    <dgm:cxn modelId="{A3F9D199-3438-444E-8D5F-3F9F622E98AC}" srcId="{6145CBA4-ED82-4FA5-8D3B-D83B309FF09F}" destId="{EFC278D1-EF46-4754-AD83-4590A52D4CBB}" srcOrd="3" destOrd="0" parTransId="{0D2A84D7-76B4-4B6C-A8B9-28383F552997}" sibTransId="{8C15E296-18AE-4EAB-96BD-0B328CBC4307}"/>
    <dgm:cxn modelId="{850817A7-601D-40FD-8301-2BDC8C413218}" type="presOf" srcId="{D5DBB7E5-DD60-4D2C-93B9-E043CC979F0D}" destId="{B8DC9872-E96D-4BC1-8117-C5E9D81AFC1C}" srcOrd="0" destOrd="2" presId="urn:microsoft.com/office/officeart/2018/5/layout/CenteredIconLabelDescriptionList"/>
    <dgm:cxn modelId="{289CC5A8-693B-4B53-B43C-9A01F333BA59}" type="presOf" srcId="{C0AFD1CB-7B9A-40CA-A64C-9ED3D4F77A5C}" destId="{08998B18-813B-4AB2-82AE-240AB59A9DFE}" srcOrd="0" destOrd="0" presId="urn:microsoft.com/office/officeart/2018/5/layout/CenteredIconLabelDescriptionList"/>
    <dgm:cxn modelId="{9CC40AAC-9B0F-423B-BC3A-EAAF132ACA20}" type="presOf" srcId="{205C0DD5-432A-402D-9E4A-4641211777CF}" destId="{75F36128-7CEA-411B-B71C-AF19B440BD0A}" srcOrd="0" destOrd="1" presId="urn:microsoft.com/office/officeart/2018/5/layout/CenteredIconLabelDescriptionList"/>
    <dgm:cxn modelId="{EBE153B2-DB15-4D49-9990-FB0D241921F0}" srcId="{BF783E8F-0E08-49E7-868D-1AEF32ED9702}" destId="{205C0DD5-432A-402D-9E4A-4641211777CF}" srcOrd="1" destOrd="0" parTransId="{78873F3C-7035-4B77-A70B-C7411D5513A8}" sibTransId="{11766B2A-C80C-40FE-8720-C77ACB9DEA5B}"/>
    <dgm:cxn modelId="{206233B7-1923-4860-B8EA-B561F871B6AA}" srcId="{6145CBA4-ED82-4FA5-8D3B-D83B309FF09F}" destId="{F4DC3116-98DF-46DB-A18E-91039B61B7A1}" srcOrd="0" destOrd="0" parTransId="{FACE0B7A-1CE1-496A-BB0A-D9F5A8F3B4BD}" sibTransId="{26ED45DC-8F73-4968-8C3D-A990D6FDCC36}"/>
    <dgm:cxn modelId="{2F9916C9-2963-45EC-9354-33B5DBFDF170}" type="presOf" srcId="{525A42B3-5B42-4747-83E7-F805042F03A7}" destId="{B7027481-9222-4D2D-8B94-DDE8D0157F65}" srcOrd="0" destOrd="1" presId="urn:microsoft.com/office/officeart/2018/5/layout/CenteredIconLabelDescriptionList"/>
    <dgm:cxn modelId="{86E8B6E2-7E57-44A3-B016-1CFEC20CED99}" type="presOf" srcId="{5B53F921-B7B4-4B2D-BC42-9D30D80E24BE}" destId="{B8DC9872-E96D-4BC1-8117-C5E9D81AFC1C}" srcOrd="0" destOrd="5" presId="urn:microsoft.com/office/officeart/2018/5/layout/CenteredIconLabelDescriptionList"/>
    <dgm:cxn modelId="{39DAA8E3-CFFE-4550-95A8-054BF8C2DBA2}" srcId="{FEBA2B6C-F8FD-4528-BD8F-8C16AAD5211E}" destId="{6145CBA4-ED82-4FA5-8D3B-D83B309FF09F}" srcOrd="2" destOrd="0" parTransId="{DE439E03-311F-40DA-B355-DB7EA673EBC2}" sibTransId="{08FF956C-694B-4DC5-9160-A1F1B4912839}"/>
    <dgm:cxn modelId="{27B4FDE3-3E27-4670-812C-1C9C80B13FA1}" srcId="{6145CBA4-ED82-4FA5-8D3B-D83B309FF09F}" destId="{8E1400E3-A832-4ECC-9600-806E0C611BED}" srcOrd="1" destOrd="0" parTransId="{2BD728F4-FF53-42E2-AB8B-42F0B03AEE99}" sibTransId="{E9DC6AB6-2F39-4AC7-BE80-40EF3AAADC24}"/>
    <dgm:cxn modelId="{8C3627EB-33B0-4B9F-8AC3-0DAE1E66A94A}" srcId="{FEBA2B6C-F8FD-4528-BD8F-8C16AAD5211E}" destId="{C0AFD1CB-7B9A-40CA-A64C-9ED3D4F77A5C}" srcOrd="0" destOrd="0" parTransId="{982863BC-B910-4D9C-BE32-A9D5DBC7BE66}" sibTransId="{587BB87D-81E8-4A5A-9081-62E1BB053F54}"/>
    <dgm:cxn modelId="{13843FEE-6CDD-4382-A175-C14DCA0BDA8C}" type="presOf" srcId="{02AD5F5F-2C3D-4DE6-AA2E-F1FAF40BA0E7}" destId="{B7027481-9222-4D2D-8B94-DDE8D0157F65}" srcOrd="0" destOrd="0" presId="urn:microsoft.com/office/officeart/2018/5/layout/CenteredIconLabelDescriptionList"/>
    <dgm:cxn modelId="{3B75E6F4-5606-472A-8C29-35AA5B22D517}" srcId="{FEBA2B6C-F8FD-4528-BD8F-8C16AAD5211E}" destId="{BF783E8F-0E08-49E7-868D-1AEF32ED9702}" srcOrd="1" destOrd="0" parTransId="{E0AFE56F-F756-42F4-9177-08558D4B0B45}" sibTransId="{E75AEAA5-834D-4D63-9857-5960F798B16D}"/>
    <dgm:cxn modelId="{8B7A19F8-ED2A-4B44-8CC9-E49F4286B563}" type="presOf" srcId="{8E1400E3-A832-4ECC-9600-806E0C611BED}" destId="{B8DC9872-E96D-4BC1-8117-C5E9D81AFC1C}" srcOrd="0" destOrd="1" presId="urn:microsoft.com/office/officeart/2018/5/layout/CenteredIconLabelDescriptionList"/>
    <dgm:cxn modelId="{E161FFF8-350D-4291-97E2-F272E1C7CB86}" srcId="{BF783E8F-0E08-49E7-868D-1AEF32ED9702}" destId="{380315C5-F784-4F9B-8699-9B7C0381ADAC}" srcOrd="0" destOrd="0" parTransId="{CE3894BC-D5ED-42FA-8177-8D79F93E0934}" sibTransId="{1055BDE4-46DE-45E5-8765-8A501588E682}"/>
    <dgm:cxn modelId="{0222F7C5-AD49-4365-9511-7922A7BB5956}" type="presParOf" srcId="{746E2BF7-3330-4237-BAB5-2EDEBB3ED897}" destId="{7838425E-64DA-4EE0-A194-A63234ADDA1C}" srcOrd="0" destOrd="0" presId="urn:microsoft.com/office/officeart/2018/5/layout/CenteredIconLabelDescriptionList"/>
    <dgm:cxn modelId="{4DC39D9C-A275-4B5B-BC12-4DA87938CD2B}" type="presParOf" srcId="{7838425E-64DA-4EE0-A194-A63234ADDA1C}" destId="{2D945DD1-829E-4CE5-B589-B27679809F80}" srcOrd="0" destOrd="0" presId="urn:microsoft.com/office/officeart/2018/5/layout/CenteredIconLabelDescriptionList"/>
    <dgm:cxn modelId="{DC82D4B2-A0AD-4513-B939-24A510DF8136}" type="presParOf" srcId="{7838425E-64DA-4EE0-A194-A63234ADDA1C}" destId="{A5F4590A-BBB2-4A15-B87E-2016B9459321}" srcOrd="1" destOrd="0" presId="urn:microsoft.com/office/officeart/2018/5/layout/CenteredIconLabelDescriptionList"/>
    <dgm:cxn modelId="{38D8779D-EEA4-4908-98A0-CE7027F288F8}" type="presParOf" srcId="{7838425E-64DA-4EE0-A194-A63234ADDA1C}" destId="{08998B18-813B-4AB2-82AE-240AB59A9DFE}" srcOrd="2" destOrd="0" presId="urn:microsoft.com/office/officeart/2018/5/layout/CenteredIconLabelDescriptionList"/>
    <dgm:cxn modelId="{44FC9026-DB75-49D0-9A69-715834E36A78}" type="presParOf" srcId="{7838425E-64DA-4EE0-A194-A63234ADDA1C}" destId="{B3BBFE1A-369F-44F6-869B-0DAE73C8708F}" srcOrd="3" destOrd="0" presId="urn:microsoft.com/office/officeart/2018/5/layout/CenteredIconLabelDescriptionList"/>
    <dgm:cxn modelId="{C92B7CBE-533B-4FF3-B0E0-660905E7040D}" type="presParOf" srcId="{7838425E-64DA-4EE0-A194-A63234ADDA1C}" destId="{B7027481-9222-4D2D-8B94-DDE8D0157F65}" srcOrd="4" destOrd="0" presId="urn:microsoft.com/office/officeart/2018/5/layout/CenteredIconLabelDescriptionList"/>
    <dgm:cxn modelId="{4B96D8C8-9074-4714-862B-E2B2475259D4}" type="presParOf" srcId="{746E2BF7-3330-4237-BAB5-2EDEBB3ED897}" destId="{E8EF9C1F-C9A6-48CD-9243-3BAFB330A96F}" srcOrd="1" destOrd="0" presId="urn:microsoft.com/office/officeart/2018/5/layout/CenteredIconLabelDescriptionList"/>
    <dgm:cxn modelId="{A49B32BA-22B1-491E-9612-1EFA86585F3E}" type="presParOf" srcId="{746E2BF7-3330-4237-BAB5-2EDEBB3ED897}" destId="{5F21D4B2-C3B0-4CF9-BF6C-170EE9D695AF}" srcOrd="2" destOrd="0" presId="urn:microsoft.com/office/officeart/2018/5/layout/CenteredIconLabelDescriptionList"/>
    <dgm:cxn modelId="{9E5A1E45-115D-4F7F-9AF8-EF7525610058}" type="presParOf" srcId="{5F21D4B2-C3B0-4CF9-BF6C-170EE9D695AF}" destId="{177F0649-528D-4BF8-9F07-D13316E92AA3}" srcOrd="0" destOrd="0" presId="urn:microsoft.com/office/officeart/2018/5/layout/CenteredIconLabelDescriptionList"/>
    <dgm:cxn modelId="{B7A0342A-64FC-4C3C-8355-D01238B98206}" type="presParOf" srcId="{5F21D4B2-C3B0-4CF9-BF6C-170EE9D695AF}" destId="{83893233-1D03-4A32-A367-38D4C9BBC6F5}" srcOrd="1" destOrd="0" presId="urn:microsoft.com/office/officeart/2018/5/layout/CenteredIconLabelDescriptionList"/>
    <dgm:cxn modelId="{AA6F52F8-3697-4851-9680-C68EA81E2F58}" type="presParOf" srcId="{5F21D4B2-C3B0-4CF9-BF6C-170EE9D695AF}" destId="{17C23773-41B5-4DC9-B4D2-E566E6F70FDF}" srcOrd="2" destOrd="0" presId="urn:microsoft.com/office/officeart/2018/5/layout/CenteredIconLabelDescriptionList"/>
    <dgm:cxn modelId="{4E32647D-A82A-4E75-B901-AD018AC8761F}" type="presParOf" srcId="{5F21D4B2-C3B0-4CF9-BF6C-170EE9D695AF}" destId="{0B426BB2-C769-4B81-B8E5-3CD32D41AAB2}" srcOrd="3" destOrd="0" presId="urn:microsoft.com/office/officeart/2018/5/layout/CenteredIconLabelDescriptionList"/>
    <dgm:cxn modelId="{2574A4BE-A8CF-4D50-AF68-3B587BD38C69}" type="presParOf" srcId="{5F21D4B2-C3B0-4CF9-BF6C-170EE9D695AF}" destId="{75F36128-7CEA-411B-B71C-AF19B440BD0A}" srcOrd="4" destOrd="0" presId="urn:microsoft.com/office/officeart/2018/5/layout/CenteredIconLabelDescriptionList"/>
    <dgm:cxn modelId="{028BFC8B-A093-45B8-856A-7A186C8D34A8}" type="presParOf" srcId="{746E2BF7-3330-4237-BAB5-2EDEBB3ED897}" destId="{84E7DD28-E233-47FE-9845-2E352EC77410}" srcOrd="3" destOrd="0" presId="urn:microsoft.com/office/officeart/2018/5/layout/CenteredIconLabelDescriptionList"/>
    <dgm:cxn modelId="{427283A3-C064-4D81-B069-D01A1EF0EB48}" type="presParOf" srcId="{746E2BF7-3330-4237-BAB5-2EDEBB3ED897}" destId="{77AC79A8-1D31-420E-A5A4-BD96638FD5AB}" srcOrd="4" destOrd="0" presId="urn:microsoft.com/office/officeart/2018/5/layout/CenteredIconLabelDescriptionList"/>
    <dgm:cxn modelId="{F074F003-EFA6-421E-9D8D-0CAB714811F5}" type="presParOf" srcId="{77AC79A8-1D31-420E-A5A4-BD96638FD5AB}" destId="{700FF2B4-7525-4F72-96D9-778F76DA1D86}" srcOrd="0" destOrd="0" presId="urn:microsoft.com/office/officeart/2018/5/layout/CenteredIconLabelDescriptionList"/>
    <dgm:cxn modelId="{CF069101-0317-4C1F-B730-BD2E5DF13F3A}" type="presParOf" srcId="{77AC79A8-1D31-420E-A5A4-BD96638FD5AB}" destId="{8964CA41-CF33-4F62-A0A2-52897F753AF6}" srcOrd="1" destOrd="0" presId="urn:microsoft.com/office/officeart/2018/5/layout/CenteredIconLabelDescriptionList"/>
    <dgm:cxn modelId="{1082C79C-5D93-439E-9E48-F69984E13EC5}" type="presParOf" srcId="{77AC79A8-1D31-420E-A5A4-BD96638FD5AB}" destId="{72917E9D-22FA-4762-92E7-76538A897406}" srcOrd="2" destOrd="0" presId="urn:microsoft.com/office/officeart/2018/5/layout/CenteredIconLabelDescriptionList"/>
    <dgm:cxn modelId="{4C5F2357-9AB9-42FC-8843-D644E855EFDC}" type="presParOf" srcId="{77AC79A8-1D31-420E-A5A4-BD96638FD5AB}" destId="{00D69E87-C962-4DA1-90C7-D566BFF38913}" srcOrd="3" destOrd="0" presId="urn:microsoft.com/office/officeart/2018/5/layout/CenteredIconLabelDescriptionList"/>
    <dgm:cxn modelId="{BAAE301B-58CA-4E3B-BE59-77A25741287D}" type="presParOf" srcId="{77AC79A8-1D31-420E-A5A4-BD96638FD5AB}" destId="{B8DC9872-E96D-4BC1-8117-C5E9D81AFC1C}"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B7EBAE-1F4D-491F-92CA-F95DAFAB0A7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A6D41AD-3EA4-498C-BA9D-A5920292AF81}">
      <dgm:prSet/>
      <dgm:spPr/>
      <dgm:t>
        <a:bodyPr/>
        <a:lstStyle/>
        <a:p>
          <a:r>
            <a:rPr lang="en-US"/>
            <a:t>R</a:t>
          </a:r>
          <a:r>
            <a:rPr lang="en-US" b="0" i="0"/>
            <a:t>isk for potential harms, including racial prejudice due to the potential for algorithmic bias </a:t>
          </a:r>
          <a:endParaRPr lang="en-US"/>
        </a:p>
      </dgm:t>
    </dgm:pt>
    <dgm:pt modelId="{B097002C-3215-427D-8E2E-439F10A258F6}" type="parTrans" cxnId="{E3DCF95B-59DB-4DAB-90E9-9A5AEC183C9D}">
      <dgm:prSet/>
      <dgm:spPr/>
      <dgm:t>
        <a:bodyPr/>
        <a:lstStyle/>
        <a:p>
          <a:endParaRPr lang="en-US"/>
        </a:p>
      </dgm:t>
    </dgm:pt>
    <dgm:pt modelId="{65913D14-5413-4ABC-81FF-CE205FE85562}" type="sibTrans" cxnId="{E3DCF95B-59DB-4DAB-90E9-9A5AEC183C9D}">
      <dgm:prSet/>
      <dgm:spPr/>
      <dgm:t>
        <a:bodyPr/>
        <a:lstStyle/>
        <a:p>
          <a:endParaRPr lang="en-US"/>
        </a:p>
      </dgm:t>
    </dgm:pt>
    <dgm:pt modelId="{655960E2-FCCA-4BB7-8520-39A34ADD4EFD}">
      <dgm:prSet/>
      <dgm:spPr/>
      <dgm:t>
        <a:bodyPr/>
        <a:lstStyle/>
        <a:p>
          <a:r>
            <a:rPr lang="en-US"/>
            <a:t>C</a:t>
          </a:r>
          <a:r>
            <a:rPr lang="en-US" b="0" i="0"/>
            <a:t>risis response limitations</a:t>
          </a:r>
          <a:endParaRPr lang="en-US"/>
        </a:p>
      </dgm:t>
    </dgm:pt>
    <dgm:pt modelId="{05ACBC67-94B5-4720-96FA-789F8AC9E9F2}" type="parTrans" cxnId="{E17C3A85-1EC0-44BB-AACA-612CA7084665}">
      <dgm:prSet/>
      <dgm:spPr/>
      <dgm:t>
        <a:bodyPr/>
        <a:lstStyle/>
        <a:p>
          <a:endParaRPr lang="en-US"/>
        </a:p>
      </dgm:t>
    </dgm:pt>
    <dgm:pt modelId="{5EFF4AD3-AEFE-4B84-9C6A-AB3F8E164DC7}" type="sibTrans" cxnId="{E17C3A85-1EC0-44BB-AACA-612CA7084665}">
      <dgm:prSet/>
      <dgm:spPr/>
      <dgm:t>
        <a:bodyPr/>
        <a:lstStyle/>
        <a:p>
          <a:endParaRPr lang="en-US"/>
        </a:p>
      </dgm:t>
    </dgm:pt>
    <dgm:pt modelId="{3AE1148A-4FEF-4047-BEC2-5CD2024F2F83}">
      <dgm:prSet/>
      <dgm:spPr/>
      <dgm:t>
        <a:bodyPr/>
        <a:lstStyle/>
        <a:p>
          <a:r>
            <a:rPr lang="en-US"/>
            <a:t>S</a:t>
          </a:r>
          <a:r>
            <a:rPr lang="en-US" b="0" i="0"/>
            <a:t>afety concerns </a:t>
          </a:r>
          <a:endParaRPr lang="en-US"/>
        </a:p>
      </dgm:t>
    </dgm:pt>
    <dgm:pt modelId="{D58E6784-4EEA-478B-8348-6A653B73ADE1}" type="parTrans" cxnId="{1616C17B-B513-4716-B3B5-FF7E1EF25CAF}">
      <dgm:prSet/>
      <dgm:spPr/>
      <dgm:t>
        <a:bodyPr/>
        <a:lstStyle/>
        <a:p>
          <a:endParaRPr lang="en-US"/>
        </a:p>
      </dgm:t>
    </dgm:pt>
    <dgm:pt modelId="{01F79B75-BDA2-4485-A9E4-8A855835A224}" type="sibTrans" cxnId="{1616C17B-B513-4716-B3B5-FF7E1EF25CAF}">
      <dgm:prSet/>
      <dgm:spPr/>
      <dgm:t>
        <a:bodyPr/>
        <a:lstStyle/>
        <a:p>
          <a:endParaRPr lang="en-US"/>
        </a:p>
      </dgm:t>
    </dgm:pt>
    <dgm:pt modelId="{FEF3AB7A-7CC8-42E9-BFBE-E2F7AB244F46}">
      <dgm:prSet/>
      <dgm:spPr/>
      <dgm:t>
        <a:bodyPr/>
        <a:lstStyle/>
        <a:p>
          <a:r>
            <a:rPr lang="en-US"/>
            <a:t>Lacked evidence to support claims</a:t>
          </a:r>
        </a:p>
      </dgm:t>
    </dgm:pt>
    <dgm:pt modelId="{F25F3E4B-9CC3-4E54-8810-7F9030D652F9}" type="parTrans" cxnId="{BAB8C874-6CCA-45D7-B706-5D100D98950B}">
      <dgm:prSet/>
      <dgm:spPr/>
      <dgm:t>
        <a:bodyPr/>
        <a:lstStyle/>
        <a:p>
          <a:endParaRPr lang="en-US"/>
        </a:p>
      </dgm:t>
    </dgm:pt>
    <dgm:pt modelId="{9E017E5E-D641-4BE0-8065-35888732B236}" type="sibTrans" cxnId="{BAB8C874-6CCA-45D7-B706-5D100D98950B}">
      <dgm:prSet/>
      <dgm:spPr/>
      <dgm:t>
        <a:bodyPr/>
        <a:lstStyle/>
        <a:p>
          <a:endParaRPr lang="en-US"/>
        </a:p>
      </dgm:t>
    </dgm:pt>
    <dgm:pt modelId="{905DC49D-8B51-1444-9D82-3C511EDC5129}" type="pres">
      <dgm:prSet presAssocID="{B0B7EBAE-1F4D-491F-92CA-F95DAFAB0A74}" presName="linear" presStyleCnt="0">
        <dgm:presLayoutVars>
          <dgm:animLvl val="lvl"/>
          <dgm:resizeHandles val="exact"/>
        </dgm:presLayoutVars>
      </dgm:prSet>
      <dgm:spPr/>
    </dgm:pt>
    <dgm:pt modelId="{502A536F-31BA-1E49-8CEF-9564F8A25EB2}" type="pres">
      <dgm:prSet presAssocID="{3A6D41AD-3EA4-498C-BA9D-A5920292AF81}" presName="parentText" presStyleLbl="node1" presStyleIdx="0" presStyleCnt="4">
        <dgm:presLayoutVars>
          <dgm:chMax val="0"/>
          <dgm:bulletEnabled val="1"/>
        </dgm:presLayoutVars>
      </dgm:prSet>
      <dgm:spPr/>
    </dgm:pt>
    <dgm:pt modelId="{17A69969-B511-AF4E-A113-4529AE72EDAD}" type="pres">
      <dgm:prSet presAssocID="{65913D14-5413-4ABC-81FF-CE205FE85562}" presName="spacer" presStyleCnt="0"/>
      <dgm:spPr/>
    </dgm:pt>
    <dgm:pt modelId="{7672C63B-001F-CC41-837F-44E04A9316A5}" type="pres">
      <dgm:prSet presAssocID="{655960E2-FCCA-4BB7-8520-39A34ADD4EFD}" presName="parentText" presStyleLbl="node1" presStyleIdx="1" presStyleCnt="4">
        <dgm:presLayoutVars>
          <dgm:chMax val="0"/>
          <dgm:bulletEnabled val="1"/>
        </dgm:presLayoutVars>
      </dgm:prSet>
      <dgm:spPr/>
    </dgm:pt>
    <dgm:pt modelId="{30505840-C359-CC43-A633-B140E7C06A87}" type="pres">
      <dgm:prSet presAssocID="{5EFF4AD3-AEFE-4B84-9C6A-AB3F8E164DC7}" presName="spacer" presStyleCnt="0"/>
      <dgm:spPr/>
    </dgm:pt>
    <dgm:pt modelId="{14662359-5443-6F49-9BB6-CD1B76B60301}" type="pres">
      <dgm:prSet presAssocID="{3AE1148A-4FEF-4047-BEC2-5CD2024F2F83}" presName="parentText" presStyleLbl="node1" presStyleIdx="2" presStyleCnt="4">
        <dgm:presLayoutVars>
          <dgm:chMax val="0"/>
          <dgm:bulletEnabled val="1"/>
        </dgm:presLayoutVars>
      </dgm:prSet>
      <dgm:spPr/>
    </dgm:pt>
    <dgm:pt modelId="{8507A838-64CA-454F-893F-FE68C8E905F3}" type="pres">
      <dgm:prSet presAssocID="{01F79B75-BDA2-4485-A9E4-8A855835A224}" presName="spacer" presStyleCnt="0"/>
      <dgm:spPr/>
    </dgm:pt>
    <dgm:pt modelId="{60A37B30-E22B-B54F-B6CB-40B9C8DE2143}" type="pres">
      <dgm:prSet presAssocID="{FEF3AB7A-7CC8-42E9-BFBE-E2F7AB244F46}" presName="parentText" presStyleLbl="node1" presStyleIdx="3" presStyleCnt="4">
        <dgm:presLayoutVars>
          <dgm:chMax val="0"/>
          <dgm:bulletEnabled val="1"/>
        </dgm:presLayoutVars>
      </dgm:prSet>
      <dgm:spPr/>
    </dgm:pt>
  </dgm:ptLst>
  <dgm:cxnLst>
    <dgm:cxn modelId="{E3DCF95B-59DB-4DAB-90E9-9A5AEC183C9D}" srcId="{B0B7EBAE-1F4D-491F-92CA-F95DAFAB0A74}" destId="{3A6D41AD-3EA4-498C-BA9D-A5920292AF81}" srcOrd="0" destOrd="0" parTransId="{B097002C-3215-427D-8E2E-439F10A258F6}" sibTransId="{65913D14-5413-4ABC-81FF-CE205FE85562}"/>
    <dgm:cxn modelId="{A229B367-2669-8E46-BF11-B05C9D974E40}" type="presOf" srcId="{FEF3AB7A-7CC8-42E9-BFBE-E2F7AB244F46}" destId="{60A37B30-E22B-B54F-B6CB-40B9C8DE2143}" srcOrd="0" destOrd="0" presId="urn:microsoft.com/office/officeart/2005/8/layout/vList2"/>
    <dgm:cxn modelId="{2455A868-6779-D944-9D04-AA4516A232D5}" type="presOf" srcId="{655960E2-FCCA-4BB7-8520-39A34ADD4EFD}" destId="{7672C63B-001F-CC41-837F-44E04A9316A5}" srcOrd="0" destOrd="0" presId="urn:microsoft.com/office/officeart/2005/8/layout/vList2"/>
    <dgm:cxn modelId="{BAB8C874-6CCA-45D7-B706-5D100D98950B}" srcId="{B0B7EBAE-1F4D-491F-92CA-F95DAFAB0A74}" destId="{FEF3AB7A-7CC8-42E9-BFBE-E2F7AB244F46}" srcOrd="3" destOrd="0" parTransId="{F25F3E4B-9CC3-4E54-8810-7F9030D652F9}" sibTransId="{9E017E5E-D641-4BE0-8065-35888732B236}"/>
    <dgm:cxn modelId="{1616C17B-B513-4716-B3B5-FF7E1EF25CAF}" srcId="{B0B7EBAE-1F4D-491F-92CA-F95DAFAB0A74}" destId="{3AE1148A-4FEF-4047-BEC2-5CD2024F2F83}" srcOrd="2" destOrd="0" parTransId="{D58E6784-4EEA-478B-8348-6A653B73ADE1}" sibTransId="{01F79B75-BDA2-4485-A9E4-8A855835A224}"/>
    <dgm:cxn modelId="{E17C3A85-1EC0-44BB-AACA-612CA7084665}" srcId="{B0B7EBAE-1F4D-491F-92CA-F95DAFAB0A74}" destId="{655960E2-FCCA-4BB7-8520-39A34ADD4EFD}" srcOrd="1" destOrd="0" parTransId="{05ACBC67-94B5-4720-96FA-789F8AC9E9F2}" sibTransId="{5EFF4AD3-AEFE-4B84-9C6A-AB3F8E164DC7}"/>
    <dgm:cxn modelId="{EB139792-D918-7C45-BE6F-DFBCC7C0B01E}" type="presOf" srcId="{3AE1148A-4FEF-4047-BEC2-5CD2024F2F83}" destId="{14662359-5443-6F49-9BB6-CD1B76B60301}" srcOrd="0" destOrd="0" presId="urn:microsoft.com/office/officeart/2005/8/layout/vList2"/>
    <dgm:cxn modelId="{416F3DBA-ED25-C548-8ECF-EBB6EB2795DE}" type="presOf" srcId="{B0B7EBAE-1F4D-491F-92CA-F95DAFAB0A74}" destId="{905DC49D-8B51-1444-9D82-3C511EDC5129}" srcOrd="0" destOrd="0" presId="urn:microsoft.com/office/officeart/2005/8/layout/vList2"/>
    <dgm:cxn modelId="{40637DC9-1491-7F46-98D3-D0D3E9A96ABE}" type="presOf" srcId="{3A6D41AD-3EA4-498C-BA9D-A5920292AF81}" destId="{502A536F-31BA-1E49-8CEF-9564F8A25EB2}" srcOrd="0" destOrd="0" presId="urn:microsoft.com/office/officeart/2005/8/layout/vList2"/>
    <dgm:cxn modelId="{9EABAD13-3CE3-9C4A-8009-F50D350C5F73}" type="presParOf" srcId="{905DC49D-8B51-1444-9D82-3C511EDC5129}" destId="{502A536F-31BA-1E49-8CEF-9564F8A25EB2}" srcOrd="0" destOrd="0" presId="urn:microsoft.com/office/officeart/2005/8/layout/vList2"/>
    <dgm:cxn modelId="{58FC8A12-C4FC-4C4C-AA34-15ABBB71B401}" type="presParOf" srcId="{905DC49D-8B51-1444-9D82-3C511EDC5129}" destId="{17A69969-B511-AF4E-A113-4529AE72EDAD}" srcOrd="1" destOrd="0" presId="urn:microsoft.com/office/officeart/2005/8/layout/vList2"/>
    <dgm:cxn modelId="{C7B686BB-9162-CC42-A051-6BBCC316BE9B}" type="presParOf" srcId="{905DC49D-8B51-1444-9D82-3C511EDC5129}" destId="{7672C63B-001F-CC41-837F-44E04A9316A5}" srcOrd="2" destOrd="0" presId="urn:microsoft.com/office/officeart/2005/8/layout/vList2"/>
    <dgm:cxn modelId="{9539CDC0-C577-7E4B-90AE-00A59445B73B}" type="presParOf" srcId="{905DC49D-8B51-1444-9D82-3C511EDC5129}" destId="{30505840-C359-CC43-A633-B140E7C06A87}" srcOrd="3" destOrd="0" presId="urn:microsoft.com/office/officeart/2005/8/layout/vList2"/>
    <dgm:cxn modelId="{E7C8A6C1-298E-BE42-98CC-C4B6931566E0}" type="presParOf" srcId="{905DC49D-8B51-1444-9D82-3C511EDC5129}" destId="{14662359-5443-6F49-9BB6-CD1B76B60301}" srcOrd="4" destOrd="0" presId="urn:microsoft.com/office/officeart/2005/8/layout/vList2"/>
    <dgm:cxn modelId="{D247EE7D-1328-8B46-90A5-04183802E363}" type="presParOf" srcId="{905DC49D-8B51-1444-9D82-3C511EDC5129}" destId="{8507A838-64CA-454F-893F-FE68C8E905F3}" srcOrd="5" destOrd="0" presId="urn:microsoft.com/office/officeart/2005/8/layout/vList2"/>
    <dgm:cxn modelId="{C781D875-699E-2A4A-9E6D-B44019E34E15}" type="presParOf" srcId="{905DC49D-8B51-1444-9D82-3C511EDC5129}" destId="{60A37B30-E22B-B54F-B6CB-40B9C8DE214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45DD1-829E-4CE5-B589-B27679809F80}">
      <dsp:nvSpPr>
        <dsp:cNvPr id="0" name=""/>
        <dsp:cNvSpPr/>
      </dsp:nvSpPr>
      <dsp:spPr>
        <a:xfrm>
          <a:off x="1065737" y="289070"/>
          <a:ext cx="1140268" cy="11402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998B18-813B-4AB2-82AE-240AB59A9DFE}">
      <dsp:nvSpPr>
        <dsp:cNvPr id="0" name=""/>
        <dsp:cNvSpPr/>
      </dsp:nvSpPr>
      <dsp:spPr>
        <a:xfrm>
          <a:off x="6916" y="1632074"/>
          <a:ext cx="3257909" cy="488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b="0" i="0" kern="1200"/>
            <a:t>RUTH </a:t>
          </a:r>
          <a:r>
            <a:rPr lang="en-US" sz="1600" b="0" kern="1200"/>
            <a:t>Q. WOLEVER, PhD, NBC-HWC</a:t>
          </a:r>
        </a:p>
      </dsp:txBody>
      <dsp:txXfrm>
        <a:off x="6916" y="1632074"/>
        <a:ext cx="3257909" cy="488686"/>
      </dsp:txXfrm>
    </dsp:sp>
    <dsp:sp modelId="{B7027481-9222-4D2D-8B94-DDE8D0157F65}">
      <dsp:nvSpPr>
        <dsp:cNvPr id="0" name=""/>
        <dsp:cNvSpPr/>
      </dsp:nvSpPr>
      <dsp:spPr>
        <a:xfrm>
          <a:off x="6916" y="2215057"/>
          <a:ext cx="3257909" cy="278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Chief Science Officer for </a:t>
          </a:r>
          <a:r>
            <a:rPr lang="en-US" sz="1200" b="0" i="0" kern="1200" err="1"/>
            <a:t>eMindful</a:t>
          </a:r>
          <a:r>
            <a:rPr lang="en-US" sz="1200" b="0" i="0" kern="1200"/>
            <a:t> Inc., acquired by </a:t>
          </a:r>
          <a:r>
            <a:rPr lang="en-US" sz="1200" b="0" i="0" kern="1200" err="1"/>
            <a:t>Wondr</a:t>
          </a:r>
          <a:r>
            <a:rPr lang="en-US" sz="1200" b="0" i="0" kern="1200"/>
            <a:t> Health in 2022</a:t>
          </a:r>
          <a:endParaRPr lang="en-US" sz="1200" kern="1200"/>
        </a:p>
        <a:p>
          <a:pPr marL="0" lvl="0" indent="0" algn="ctr" defTabSz="533400">
            <a:lnSpc>
              <a:spcPct val="100000"/>
            </a:lnSpc>
            <a:spcBef>
              <a:spcPct val="0"/>
            </a:spcBef>
            <a:spcAft>
              <a:spcPct val="35000"/>
            </a:spcAft>
            <a:buNone/>
          </a:pPr>
          <a:r>
            <a:rPr lang="en-US" sz="1200" b="0" i="0" kern="1200"/>
            <a:t>Science Advisor for </a:t>
          </a:r>
          <a:r>
            <a:rPr lang="en-US" sz="1200" b="0" i="0" kern="1200" err="1"/>
            <a:t>Wondr</a:t>
          </a:r>
          <a:r>
            <a:rPr lang="en-US" sz="1200" b="0" i="0" kern="1200"/>
            <a:t> Health</a:t>
          </a:r>
          <a:endParaRPr lang="en-US" sz="1200" kern="1200"/>
        </a:p>
        <a:p>
          <a:pPr marL="0" lvl="0" indent="0" algn="ctr" defTabSz="533400">
            <a:lnSpc>
              <a:spcPct val="100000"/>
            </a:lnSpc>
            <a:spcBef>
              <a:spcPct val="0"/>
            </a:spcBef>
            <a:spcAft>
              <a:spcPct val="35000"/>
            </a:spcAft>
            <a:buNone/>
          </a:pPr>
          <a:r>
            <a:rPr lang="en-US" sz="1200" b="0" i="0" kern="1200"/>
            <a:t>Consultant for </a:t>
          </a:r>
          <a:r>
            <a:rPr lang="en-US" sz="1200" b="0" i="0" kern="1200" err="1"/>
            <a:t>Fullfill</a:t>
          </a:r>
          <a:r>
            <a:rPr lang="en-US" sz="1200" b="0" i="0" kern="1200"/>
            <a:t>, Inc.</a:t>
          </a:r>
          <a:endParaRPr lang="en-US" sz="1200" kern="1200"/>
        </a:p>
        <a:p>
          <a:pPr marL="0" lvl="0" indent="0" algn="ctr" defTabSz="533400" rtl="0">
            <a:lnSpc>
              <a:spcPct val="100000"/>
            </a:lnSpc>
            <a:spcBef>
              <a:spcPct val="0"/>
            </a:spcBef>
            <a:spcAft>
              <a:spcPct val="35000"/>
            </a:spcAft>
            <a:buNone/>
          </a:pPr>
          <a:r>
            <a:rPr lang="en-US" sz="1200" b="0" i="0" kern="1200">
              <a:latin typeface="Aptos Display" panose="02110004020202020204"/>
            </a:rPr>
            <a:t>Consultant for Healthy US Collaborative (TakeCare Project)</a:t>
          </a:r>
        </a:p>
        <a:p>
          <a:pPr marL="0" lvl="0" indent="0" algn="ctr" defTabSz="533400">
            <a:lnSpc>
              <a:spcPct val="100000"/>
            </a:lnSpc>
            <a:spcBef>
              <a:spcPct val="0"/>
            </a:spcBef>
            <a:spcAft>
              <a:spcPct val="35000"/>
            </a:spcAft>
            <a:buNone/>
          </a:pPr>
          <a:r>
            <a:rPr lang="en-US" sz="1200" b="0" i="0" kern="1200"/>
            <a:t>National Board for Health &amp; Wellness Coaching,  Inaugural President and Director</a:t>
          </a:r>
          <a:r>
            <a:rPr lang="en-US" sz="1200" kern="1200">
              <a:latin typeface="Aptos Display" panose="02110004020202020204"/>
            </a:rPr>
            <a:t> until Oct 2024</a:t>
          </a:r>
          <a:endParaRPr lang="en-US" sz="1200" kern="1200"/>
        </a:p>
        <a:p>
          <a:pPr marL="0" lvl="0" indent="0" algn="ctr" defTabSz="533400">
            <a:lnSpc>
              <a:spcPct val="100000"/>
            </a:lnSpc>
            <a:spcBef>
              <a:spcPct val="0"/>
            </a:spcBef>
            <a:spcAft>
              <a:spcPct val="35000"/>
            </a:spcAft>
            <a:buNone/>
          </a:pPr>
          <a:r>
            <a:rPr lang="en-US" sz="1200" b="0" i="0" kern="1200"/>
            <a:t>Grant &amp; Contract Funding: National Diabetes, Digestive &amp; Kidney Disease Institute, Meharry Medical College</a:t>
          </a:r>
          <a:r>
            <a:rPr lang="en-US" sz="1200" b="0" i="0" kern="1200">
              <a:latin typeface="Aptos Display" panose="02110004020202020204"/>
            </a:rPr>
            <a:t>,</a:t>
          </a:r>
          <a:r>
            <a:rPr lang="en-US" sz="1200" b="0" i="0" kern="1200"/>
            <a:t> </a:t>
          </a:r>
          <a:r>
            <a:rPr lang="en-US" sz="1200" b="0" i="0" kern="1200">
              <a:latin typeface="Aptos Display" panose="02110004020202020204"/>
            </a:rPr>
            <a:t>Department of Defense </a:t>
          </a:r>
          <a:r>
            <a:rPr lang="en-US" sz="1200" b="0" i="0" kern="1200"/>
            <a:t>&amp; Coalition for Better Health</a:t>
          </a:r>
          <a:endParaRPr lang="en-US" sz="1200" kern="1200"/>
        </a:p>
      </dsp:txBody>
      <dsp:txXfrm>
        <a:off x="6916" y="2215057"/>
        <a:ext cx="3257909" cy="2788814"/>
      </dsp:txXfrm>
    </dsp:sp>
    <dsp:sp modelId="{177F0649-528D-4BF8-9F07-D13316E92AA3}">
      <dsp:nvSpPr>
        <dsp:cNvPr id="0" name=""/>
        <dsp:cNvSpPr/>
      </dsp:nvSpPr>
      <dsp:spPr>
        <a:xfrm>
          <a:off x="4893780" y="289070"/>
          <a:ext cx="1140268" cy="11402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C23773-41B5-4DC9-B4D2-E566E6F70FDF}">
      <dsp:nvSpPr>
        <dsp:cNvPr id="0" name=""/>
        <dsp:cNvSpPr/>
      </dsp:nvSpPr>
      <dsp:spPr>
        <a:xfrm>
          <a:off x="3834959" y="1632074"/>
          <a:ext cx="3257909" cy="488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b="0" i="0" kern="1200"/>
            <a:t>MARK DREUSICKE, MD, NBC-HWC</a:t>
          </a:r>
          <a:endParaRPr lang="en-US" sz="1600" kern="1200"/>
        </a:p>
      </dsp:txBody>
      <dsp:txXfrm>
        <a:off x="3834959" y="1632074"/>
        <a:ext cx="3257909" cy="488686"/>
      </dsp:txXfrm>
    </dsp:sp>
    <dsp:sp modelId="{75F36128-7CEA-411B-B71C-AF19B440BD0A}">
      <dsp:nvSpPr>
        <dsp:cNvPr id="0" name=""/>
        <dsp:cNvSpPr/>
      </dsp:nvSpPr>
      <dsp:spPr>
        <a:xfrm>
          <a:off x="3834959" y="2215057"/>
          <a:ext cx="3257909" cy="278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Consultant, University of Health and Performance</a:t>
          </a:r>
        </a:p>
        <a:p>
          <a:pPr marL="0" lvl="0" indent="0" algn="ctr" defTabSz="533400">
            <a:lnSpc>
              <a:spcPct val="100000"/>
            </a:lnSpc>
            <a:spcBef>
              <a:spcPct val="0"/>
            </a:spcBef>
            <a:spcAft>
              <a:spcPct val="35000"/>
            </a:spcAft>
            <a:buNone/>
          </a:pPr>
          <a:r>
            <a:rPr lang="en-US" sz="1200" b="0" i="0" kern="1200"/>
            <a:t>Consultant, </a:t>
          </a:r>
          <a:r>
            <a:rPr lang="en-US" sz="1200" b="0" i="0" kern="1200" err="1"/>
            <a:t>TechWerks</a:t>
          </a:r>
          <a:r>
            <a:rPr lang="en-US" sz="1200" b="0" i="0" kern="1200"/>
            <a:t> (associated with Veterans Health Administration)</a:t>
          </a:r>
          <a:endParaRPr lang="en-US" sz="1200" kern="1200"/>
        </a:p>
        <a:p>
          <a:pPr marL="0" lvl="0" indent="0" algn="ctr" defTabSz="533400">
            <a:lnSpc>
              <a:spcPct val="100000"/>
            </a:lnSpc>
            <a:spcBef>
              <a:spcPct val="0"/>
            </a:spcBef>
            <a:spcAft>
              <a:spcPct val="35000"/>
            </a:spcAft>
            <a:buNone/>
          </a:pPr>
          <a:r>
            <a:rPr lang="en-US" sz="1200" b="0" i="0" kern="1200">
              <a:latin typeface="Aptos Display" panose="02110004020202020204"/>
            </a:rPr>
            <a:t>Consultant, Healthy US Collaborative (TakeCare Project)</a:t>
          </a:r>
        </a:p>
      </dsp:txBody>
      <dsp:txXfrm>
        <a:off x="3834959" y="2215057"/>
        <a:ext cx="3257909" cy="2788814"/>
      </dsp:txXfrm>
    </dsp:sp>
    <dsp:sp modelId="{700FF2B4-7525-4F72-96D9-778F76DA1D86}">
      <dsp:nvSpPr>
        <dsp:cNvPr id="0" name=""/>
        <dsp:cNvSpPr/>
      </dsp:nvSpPr>
      <dsp:spPr>
        <a:xfrm>
          <a:off x="8721823" y="289070"/>
          <a:ext cx="1140268" cy="11402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917E9D-22FA-4762-92E7-76538A897406}">
      <dsp:nvSpPr>
        <dsp:cNvPr id="0" name=""/>
        <dsp:cNvSpPr/>
      </dsp:nvSpPr>
      <dsp:spPr>
        <a:xfrm>
          <a:off x="7663003" y="1632074"/>
          <a:ext cx="3257909" cy="488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b="0" i="0" kern="1200"/>
            <a:t>MEG JORDAN, PhD, RN, NBC-HWC</a:t>
          </a:r>
          <a:endParaRPr lang="en-US" sz="1600" kern="1200"/>
        </a:p>
      </dsp:txBody>
      <dsp:txXfrm>
        <a:off x="7663003" y="1632074"/>
        <a:ext cx="3257909" cy="488686"/>
      </dsp:txXfrm>
    </dsp:sp>
    <dsp:sp modelId="{B8DC9872-E96D-4BC1-8117-C5E9D81AFC1C}">
      <dsp:nvSpPr>
        <dsp:cNvPr id="0" name=""/>
        <dsp:cNvSpPr/>
      </dsp:nvSpPr>
      <dsp:spPr>
        <a:xfrm>
          <a:off x="7663003" y="2215057"/>
          <a:ext cx="3257909" cy="278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Professor, Integrative Health Studies, California Institute of Integral Studies </a:t>
          </a:r>
          <a:endParaRPr lang="en-US" sz="1200" kern="1200"/>
        </a:p>
        <a:p>
          <a:pPr marL="0" lvl="0" indent="0" algn="ctr" defTabSz="533400">
            <a:lnSpc>
              <a:spcPct val="100000"/>
            </a:lnSpc>
            <a:spcBef>
              <a:spcPct val="0"/>
            </a:spcBef>
            <a:spcAft>
              <a:spcPct val="35000"/>
            </a:spcAft>
            <a:buNone/>
          </a:pPr>
          <a:r>
            <a:rPr lang="en-US" sz="1200" b="0" i="0" kern="1200"/>
            <a:t>Health Coachin</a:t>
          </a:r>
          <a:r>
            <a:rPr lang="en-US" sz="1200" kern="1200"/>
            <a:t>g Advisor, Adventist Health Systems </a:t>
          </a:r>
        </a:p>
        <a:p>
          <a:pPr marL="0" lvl="0" indent="0" algn="ctr" defTabSz="533400">
            <a:lnSpc>
              <a:spcPct val="100000"/>
            </a:lnSpc>
            <a:spcBef>
              <a:spcPct val="0"/>
            </a:spcBef>
            <a:spcAft>
              <a:spcPct val="35000"/>
            </a:spcAft>
            <a:buNone/>
          </a:pPr>
          <a:r>
            <a:rPr lang="en-US" sz="1200" b="0" i="0" kern="1200"/>
            <a:t>Director of Integrative Practice, Health </a:t>
          </a:r>
          <a:r>
            <a:rPr lang="en-US" sz="1200" kern="1200"/>
            <a:t>Medicine Institute</a:t>
          </a:r>
        </a:p>
        <a:p>
          <a:pPr marL="0" lvl="0" indent="0" algn="ctr" defTabSz="533400">
            <a:lnSpc>
              <a:spcPct val="100000"/>
            </a:lnSpc>
            <a:spcBef>
              <a:spcPct val="0"/>
            </a:spcBef>
            <a:spcAft>
              <a:spcPct val="35000"/>
            </a:spcAft>
            <a:buNone/>
          </a:pPr>
          <a:r>
            <a:rPr lang="en-US" sz="1200" b="0" i="0" kern="1200"/>
            <a:t>Emer</a:t>
          </a:r>
          <a:r>
            <a:rPr lang="en-US" sz="1200" kern="1200"/>
            <a:t>itus Board Member, </a:t>
          </a:r>
          <a:r>
            <a:rPr lang="en-US" sz="1200" b="0" i="0" kern="1200"/>
            <a:t>National Board for Health &amp; Wellness Coaching</a:t>
          </a:r>
          <a:endParaRPr lang="en-US" sz="1200" kern="1200"/>
        </a:p>
        <a:p>
          <a:pPr marL="0" lvl="0" indent="0" algn="ctr" defTabSz="533400">
            <a:lnSpc>
              <a:spcPct val="100000"/>
            </a:lnSpc>
            <a:spcBef>
              <a:spcPct val="0"/>
            </a:spcBef>
            <a:spcAft>
              <a:spcPct val="35000"/>
            </a:spcAft>
            <a:buNone/>
          </a:pPr>
          <a:r>
            <a:rPr lang="en-US" sz="1200" b="0" i="0" kern="1200"/>
            <a:t>Faculty, Andrew Weil Center for Integrative Medicine, Integrative Health Coaching </a:t>
          </a:r>
          <a:endParaRPr lang="en-US" sz="1200" kern="1200"/>
        </a:p>
        <a:p>
          <a:pPr marL="0" lvl="0" indent="0" algn="ctr" defTabSz="533400">
            <a:lnSpc>
              <a:spcPct val="100000"/>
            </a:lnSpc>
            <a:spcBef>
              <a:spcPct val="0"/>
            </a:spcBef>
            <a:spcAft>
              <a:spcPct val="35000"/>
            </a:spcAft>
            <a:buNone/>
          </a:pPr>
          <a:r>
            <a:rPr lang="en-US" sz="1200" kern="1200"/>
            <a:t>Faculty, Functional Medicine Coaching Academy</a:t>
          </a:r>
        </a:p>
        <a:p>
          <a:pPr marL="0" lvl="0" indent="0" algn="ctr" defTabSz="533400">
            <a:lnSpc>
              <a:spcPct val="100000"/>
            </a:lnSpc>
            <a:spcBef>
              <a:spcPct val="0"/>
            </a:spcBef>
            <a:spcAft>
              <a:spcPct val="35000"/>
            </a:spcAft>
            <a:buNone/>
          </a:pPr>
          <a:r>
            <a:rPr lang="en-US" sz="1200" b="0" i="0" kern="1200"/>
            <a:t>Faculty, Blue Sky Leadership Certificate</a:t>
          </a:r>
          <a:endParaRPr lang="en-US" sz="1200" kern="1200"/>
        </a:p>
      </dsp:txBody>
      <dsp:txXfrm>
        <a:off x="7663003" y="2215057"/>
        <a:ext cx="3257909" cy="2788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A536F-31BA-1E49-8CEF-9564F8A25EB2}">
      <dsp:nvSpPr>
        <dsp:cNvPr id="0" name=""/>
        <dsp:cNvSpPr/>
      </dsp:nvSpPr>
      <dsp:spPr>
        <a:xfrm>
          <a:off x="0" y="3969"/>
          <a:ext cx="5181600" cy="104480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a:t>
          </a:r>
          <a:r>
            <a:rPr lang="en-US" sz="1900" b="0" i="0" kern="1200"/>
            <a:t>isk for potential harms, including racial prejudice due to the potential for algorithmic bias </a:t>
          </a:r>
          <a:endParaRPr lang="en-US" sz="1900" kern="1200"/>
        </a:p>
      </dsp:txBody>
      <dsp:txXfrm>
        <a:off x="51003" y="54972"/>
        <a:ext cx="5079594" cy="942803"/>
      </dsp:txXfrm>
    </dsp:sp>
    <dsp:sp modelId="{7672C63B-001F-CC41-837F-44E04A9316A5}">
      <dsp:nvSpPr>
        <dsp:cNvPr id="0" name=""/>
        <dsp:cNvSpPr/>
      </dsp:nvSpPr>
      <dsp:spPr>
        <a:xfrm>
          <a:off x="0" y="1103499"/>
          <a:ext cx="5181600" cy="104480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a:t>
          </a:r>
          <a:r>
            <a:rPr lang="en-US" sz="1900" b="0" i="0" kern="1200"/>
            <a:t>risis response limitations</a:t>
          </a:r>
          <a:endParaRPr lang="en-US" sz="1900" kern="1200"/>
        </a:p>
      </dsp:txBody>
      <dsp:txXfrm>
        <a:off x="51003" y="1154502"/>
        <a:ext cx="5079594" cy="942803"/>
      </dsp:txXfrm>
    </dsp:sp>
    <dsp:sp modelId="{14662359-5443-6F49-9BB6-CD1B76B60301}">
      <dsp:nvSpPr>
        <dsp:cNvPr id="0" name=""/>
        <dsp:cNvSpPr/>
      </dsp:nvSpPr>
      <dsp:spPr>
        <a:xfrm>
          <a:off x="0" y="2203029"/>
          <a:ext cx="5181600" cy="104480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a:t>
          </a:r>
          <a:r>
            <a:rPr lang="en-US" sz="1900" b="0" i="0" kern="1200"/>
            <a:t>afety concerns </a:t>
          </a:r>
          <a:endParaRPr lang="en-US" sz="1900" kern="1200"/>
        </a:p>
      </dsp:txBody>
      <dsp:txXfrm>
        <a:off x="51003" y="2254032"/>
        <a:ext cx="5079594" cy="942803"/>
      </dsp:txXfrm>
    </dsp:sp>
    <dsp:sp modelId="{60A37B30-E22B-B54F-B6CB-40B9C8DE2143}">
      <dsp:nvSpPr>
        <dsp:cNvPr id="0" name=""/>
        <dsp:cNvSpPr/>
      </dsp:nvSpPr>
      <dsp:spPr>
        <a:xfrm>
          <a:off x="0" y="3302559"/>
          <a:ext cx="5181600" cy="104480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Lacked evidence to support claims</a:t>
          </a:r>
        </a:p>
      </dsp:txBody>
      <dsp:txXfrm>
        <a:off x="51003" y="3353562"/>
        <a:ext cx="5079594" cy="94280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27T16:50:53.442"/>
    </inkml:context>
    <inkml:brush xml:id="br0">
      <inkml:brushProperty name="width" value="0.05" units="cm"/>
      <inkml:brushProperty name="height" value="0.05" units="cm"/>
    </inkml:brush>
  </inkml:definitions>
  <inkml:trace contextRef="#ctx0" brushRef="#br0">22233 2357 16383 0 0,'0'0'0'0'0,"0"1"0"0"0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B0651-9AAF-C446-825F-CC449BFA1BFD}"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FD1A9-79F6-ED4F-A564-7E221854D371}" type="slidenum">
              <a:rPr lang="en-US" smtClean="0"/>
              <a:t>‹#›</a:t>
            </a:fld>
            <a:endParaRPr lang="en-US"/>
          </a:p>
        </p:txBody>
      </p:sp>
    </p:spTree>
    <p:extLst>
      <p:ext uri="{BB962C8B-B14F-4D97-AF65-F5344CB8AC3E}">
        <p14:creationId xmlns:p14="http://schemas.microsoft.com/office/powerpoint/2010/main" val="29622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007/s40501-019-00181-z"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andfonline.com/doi/full/10.1080/17434440.2021.201320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effectLst/>
                <a:latin typeface="Helvetica" pitchFamily="2" charset="0"/>
              </a:rPr>
              <a:t>1. Understand the emerging </a:t>
            </a:r>
            <a:r>
              <a:rPr lang="en-US">
                <a:latin typeface="Helvetica" pitchFamily="2" charset="0"/>
              </a:rPr>
              <a:t>r</a:t>
            </a:r>
            <a:r>
              <a:rPr lang="en-US">
                <a:effectLst/>
                <a:latin typeface="Helvetica" pitchFamily="2" charset="0"/>
              </a:rPr>
              <a:t>ole of AI in health </a:t>
            </a:r>
            <a:r>
              <a:rPr lang="en-US">
                <a:latin typeface="Helvetica" pitchFamily="2" charset="0"/>
              </a:rPr>
              <a:t>c</a:t>
            </a:r>
            <a:r>
              <a:rPr lang="en-US">
                <a:effectLst/>
                <a:latin typeface="Helvetica" pitchFamily="2" charset="0"/>
              </a:rPr>
              <a:t>oaching: Participants will be able to analyze the evolving role of relational-oriented AI in health coaching.</a:t>
            </a:r>
          </a:p>
          <a:p>
            <a:pPr marL="0" indent="0">
              <a:buNone/>
            </a:pPr>
            <a:r>
              <a:rPr lang="en-US">
                <a:effectLst/>
                <a:latin typeface="Helvetica" pitchFamily="2" charset="0"/>
              </a:rPr>
              <a:t>2. Recognize risks of AI overreliance in care: Participants will learn to identify when overreliance on AI and digital prompts may lead to disconnection.</a:t>
            </a:r>
          </a:p>
          <a:p>
            <a:pPr marL="0" indent="0">
              <a:buNone/>
            </a:pPr>
            <a:r>
              <a:rPr lang="en-US">
                <a:latin typeface="Helvetica" pitchFamily="2" charset="0"/>
              </a:rPr>
              <a:t>3. </a:t>
            </a:r>
            <a:r>
              <a:rPr lang="en-US">
                <a:effectLst/>
                <a:latin typeface="Helvetica" pitchFamily="2" charset="0"/>
              </a:rPr>
              <a:t>Develop strategies for balancing AI and human </a:t>
            </a:r>
            <a:r>
              <a:rPr lang="en-US">
                <a:latin typeface="Helvetica" pitchFamily="2" charset="0"/>
              </a:rPr>
              <a:t>c</a:t>
            </a:r>
            <a:r>
              <a:rPr lang="en-US">
                <a:effectLst/>
                <a:latin typeface="Helvetica" pitchFamily="2" charset="0"/>
              </a:rPr>
              <a:t>onnection: Participants will learn to recognize strategies that leverage AI’s capabilities while preserving the best of human connection in whole person approach.</a:t>
            </a:r>
          </a:p>
          <a:p>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3</a:t>
            </a:fld>
            <a:endParaRPr lang="en-US"/>
          </a:p>
        </p:txBody>
      </p:sp>
    </p:spTree>
    <p:extLst>
      <p:ext uri="{BB962C8B-B14F-4D97-AF65-F5344CB8AC3E}">
        <p14:creationId xmlns:p14="http://schemas.microsoft.com/office/powerpoint/2010/main" val="26070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Citations:     1)     2) </a:t>
            </a:r>
            <a:r>
              <a:rPr lang="en-US" sz="1200">
                <a:latin typeface="Times New Roman" panose="02020603050405020304" pitchFamily="18" charset="0"/>
              </a:rPr>
              <a:t>(</a:t>
            </a:r>
            <a:r>
              <a:rPr lang="en-US" b="0" i="0">
                <a:solidFill>
                  <a:srgbClr val="333333"/>
                </a:solidFill>
                <a:effectLst/>
                <a:latin typeface="Open Sans" panose="020B0606030504020204" pitchFamily="34" charset="0"/>
              </a:rPr>
              <a:t>Schueller SM, Hunter JF, Figueroa C, et al. Use of digital mental health for marginalized and underserved populations. Curr Treat Options Psych. 2019;6(3):243–255. </a:t>
            </a:r>
            <a:r>
              <a:rPr lang="en-US" b="0" i="0" err="1">
                <a:solidFill>
                  <a:srgbClr val="333333"/>
                </a:solidFill>
                <a:effectLst/>
                <a:latin typeface="Open Sans" panose="020B0606030504020204" pitchFamily="34" charset="0"/>
              </a:rPr>
              <a:t>DOI:</a:t>
            </a:r>
            <a:r>
              <a:rPr lang="en-US" b="0" i="0" u="none" strike="noStrike" err="1">
                <a:solidFill>
                  <a:srgbClr val="006DB4"/>
                </a:solidFill>
                <a:effectLst/>
                <a:latin typeface="Open Sans" panose="020B0606030504020204" pitchFamily="34" charset="0"/>
                <a:hlinkClick r:id="rId3"/>
              </a:rPr>
              <a:t>https</a:t>
            </a:r>
            <a:r>
              <a:rPr lang="en-US" b="0" i="0" u="none" strike="noStrike">
                <a:solidFill>
                  <a:srgbClr val="006DB4"/>
                </a:solidFill>
                <a:effectLst/>
                <a:latin typeface="Open Sans" panose="020B0606030504020204" pitchFamily="34" charset="0"/>
                <a:hlinkClick r:id="rId3"/>
              </a:rPr>
              <a:t>://doi.org/10.1007/s40501-019-00181-z</a:t>
            </a:r>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24</a:t>
            </a:fld>
            <a:endParaRPr lang="en-US"/>
          </a:p>
        </p:txBody>
      </p:sp>
    </p:spTree>
    <p:extLst>
      <p:ext uri="{BB962C8B-B14F-4D97-AF65-F5344CB8AC3E}">
        <p14:creationId xmlns:p14="http://schemas.microsoft.com/office/powerpoint/2010/main" val="397320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1B1B1B"/>
                </a:solidFill>
                <a:effectLst/>
                <a:latin typeface="Cambria" panose="02040503050406030204" pitchFamily="18" charset="0"/>
              </a:rPr>
              <a:t>observation of 10 apps that offer support and treatment for a variety of mental health concerns with a built-in chatbot feature and qualitatively analyzed 3621 consumer reviews from the Google Play Store and 2624 consumer reviews from the Apple App Store.</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b="0" i="0">
                <a:solidFill>
                  <a:srgbClr val="1B1B1B"/>
                </a:solidFill>
                <a:effectLst/>
                <a:latin typeface="Cambria" panose="02040503050406030204" pitchFamily="18" charset="0"/>
              </a:rPr>
              <a:t> although chatbots’ personalized, humanlike interactions were positively received by users, improper responses and assumptions about the personalities of users led to a loss of interest. As chatbots are always accessible and convenient, users can become overly attached to them and prefer them over interacting with friends and family. Furthermore, a chatbot may offer crisis care whenever the user needs it because of its 24/7 availability, but even recently developed chatbots lack the understanding of properly identifying a crisis. Chatbots considered in this study fostered a judgment-free environment and helped users feel more comfortable sharing sensitive information.”</a:t>
            </a:r>
          </a:p>
          <a:p>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27</a:t>
            </a:fld>
            <a:endParaRPr lang="en-US"/>
          </a:p>
        </p:txBody>
      </p:sp>
    </p:spTree>
    <p:extLst>
      <p:ext uri="{BB962C8B-B14F-4D97-AF65-F5344CB8AC3E}">
        <p14:creationId xmlns:p14="http://schemas.microsoft.com/office/powerpoint/2010/main" val="94346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Studies reveal younger males, 18 y/</a:t>
            </a:r>
            <a:r>
              <a:rPr lang="en-US" err="1"/>
              <a:t>os</a:t>
            </a:r>
            <a:r>
              <a:rPr lang="en-US"/>
              <a:t> – 30 – and also those with insecure attachment to begin with, those struggling with stigma, anxiety over being exposed in therapy.</a:t>
            </a:r>
          </a:p>
        </p:txBody>
      </p:sp>
      <p:sp>
        <p:nvSpPr>
          <p:cNvPr id="4" name="Slide Number Placeholder 3"/>
          <p:cNvSpPr>
            <a:spLocks noGrp="1"/>
          </p:cNvSpPr>
          <p:nvPr>
            <p:ph type="sldNum" sz="quarter" idx="5"/>
          </p:nvPr>
        </p:nvSpPr>
        <p:spPr/>
        <p:txBody>
          <a:bodyPr/>
          <a:lstStyle/>
          <a:p>
            <a:fld id="{F1FFD1A9-79F6-ED4F-A564-7E221854D371}" type="slidenum">
              <a:rPr lang="en-US" smtClean="0"/>
              <a:t>28</a:t>
            </a:fld>
            <a:endParaRPr lang="en-US"/>
          </a:p>
        </p:txBody>
      </p:sp>
    </p:spTree>
    <p:extLst>
      <p:ext uri="{BB962C8B-B14F-4D97-AF65-F5344CB8AC3E}">
        <p14:creationId xmlns:p14="http://schemas.microsoft.com/office/powerpoint/2010/main" val="513595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Open Sans" panose="020B0606030504020204" pitchFamily="34" charset="0"/>
              </a:rPr>
              <a:t>When these users were asked to rate </a:t>
            </a:r>
            <a:r>
              <a:rPr lang="en-US" b="0" i="1">
                <a:solidFill>
                  <a:srgbClr val="333333"/>
                </a:solidFill>
                <a:effectLst/>
                <a:latin typeface="Open Sans" panose="020B0606030504020204" pitchFamily="34" charset="0"/>
              </a:rPr>
              <a:t>Anna</a:t>
            </a:r>
            <a:r>
              <a:rPr lang="en-US" b="0" i="0">
                <a:solidFill>
                  <a:srgbClr val="333333"/>
                </a:solidFill>
                <a:effectLst/>
                <a:latin typeface="Open Sans" panose="020B0606030504020204" pitchFamily="34" charset="0"/>
              </a:rPr>
              <a:t> on a series of attributes, 74.9%, 73.3%, and 76.8% of users selected ‘agree’ or ‘strongly agree’ on the statements ‘</a:t>
            </a:r>
            <a:r>
              <a:rPr lang="en-US" b="0" i="1">
                <a:solidFill>
                  <a:srgbClr val="333333"/>
                </a:solidFill>
                <a:effectLst/>
                <a:latin typeface="Open Sans" panose="020B0606030504020204" pitchFamily="34" charset="0"/>
              </a:rPr>
              <a:t>Anna listens to me</a:t>
            </a:r>
            <a:r>
              <a:rPr lang="en-US" b="0" i="0">
                <a:solidFill>
                  <a:srgbClr val="333333"/>
                </a:solidFill>
                <a:effectLst/>
                <a:latin typeface="Open Sans" panose="020B0606030504020204" pitchFamily="34" charset="0"/>
              </a:rPr>
              <a:t>,’ ‘</a:t>
            </a:r>
            <a:r>
              <a:rPr lang="en-US" b="0" i="1">
                <a:solidFill>
                  <a:srgbClr val="333333"/>
                </a:solidFill>
                <a:effectLst/>
                <a:latin typeface="Open Sans" panose="020B0606030504020204" pitchFamily="34" charset="0"/>
              </a:rPr>
              <a:t>Anna is curious about me</a:t>
            </a:r>
            <a:r>
              <a:rPr lang="en-US" b="0" i="0">
                <a:solidFill>
                  <a:srgbClr val="333333"/>
                </a:solidFill>
                <a:effectLst/>
                <a:latin typeface="Open Sans" panose="020B0606030504020204" pitchFamily="34" charset="0"/>
              </a:rPr>
              <a:t>,’ and ‘</a:t>
            </a:r>
            <a:r>
              <a:rPr lang="en-US" b="0" i="1">
                <a:solidFill>
                  <a:srgbClr val="333333"/>
                </a:solidFill>
                <a:effectLst/>
                <a:latin typeface="Open Sans" panose="020B0606030504020204" pitchFamily="34" charset="0"/>
              </a:rPr>
              <a:t>Anna gives me insights that I can</a:t>
            </a:r>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31</a:t>
            </a:fld>
            <a:endParaRPr lang="en-US"/>
          </a:p>
        </p:txBody>
      </p:sp>
    </p:spTree>
    <p:extLst>
      <p:ext uri="{BB962C8B-B14F-4D97-AF65-F5344CB8AC3E}">
        <p14:creationId xmlns:p14="http://schemas.microsoft.com/office/powerpoint/2010/main" val="194773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Dive a little deeper into use of AI specifically with coaching: </a:t>
            </a:r>
          </a:p>
          <a:p>
            <a:pPr lvl="1">
              <a:lnSpc>
                <a:spcPct val="90000"/>
              </a:lnSpc>
              <a:spcBef>
                <a:spcPts val="500"/>
              </a:spcBef>
              <a:buFont typeface="Courier New,monospace"/>
              <a:buChar char="•"/>
            </a:pPr>
            <a:r>
              <a:rPr lang="en-US"/>
              <a:t>Coaching vs therapy for digital "interventions," </a:t>
            </a:r>
          </a:p>
          <a:p>
            <a:pPr lvl="1">
              <a:lnSpc>
                <a:spcPct val="90000"/>
              </a:lnSpc>
              <a:spcBef>
                <a:spcPts val="500"/>
              </a:spcBef>
              <a:buFont typeface="Courier New,monospace"/>
              <a:buChar char="•"/>
            </a:pPr>
            <a:r>
              <a:rPr lang="en-US"/>
              <a:t>How do AI processes compare to health coaching NBHWC competencies </a:t>
            </a:r>
          </a:p>
          <a:p>
            <a:pPr lvl="3">
              <a:lnSpc>
                <a:spcPct val="90000"/>
              </a:lnSpc>
              <a:spcBef>
                <a:spcPts val="500"/>
              </a:spcBef>
              <a:buFont typeface="Courier New,monospace"/>
              <a:buChar char="•"/>
            </a:pPr>
            <a:endParaRPr lang="en-US"/>
          </a:p>
          <a:p>
            <a:pPr marL="285750" indent="-285750">
              <a:lnSpc>
                <a:spcPct val="90000"/>
              </a:lnSpc>
              <a:spcBef>
                <a:spcPts val="1000"/>
              </a:spcBef>
              <a:buFont typeface="Courier New,monospace"/>
              <a:buChar char="o"/>
            </a:pPr>
            <a:r>
              <a:rPr lang="en-US"/>
              <a:t>Lingering questions</a:t>
            </a:r>
          </a:p>
        </p:txBody>
      </p:sp>
      <p:sp>
        <p:nvSpPr>
          <p:cNvPr id="4" name="Slide Number Placeholder 3"/>
          <p:cNvSpPr>
            <a:spLocks noGrp="1"/>
          </p:cNvSpPr>
          <p:nvPr>
            <p:ph type="sldNum" sz="quarter" idx="5"/>
          </p:nvPr>
        </p:nvSpPr>
        <p:spPr/>
        <p:txBody>
          <a:bodyPr/>
          <a:lstStyle/>
          <a:p>
            <a:fld id="{F1FFD1A9-79F6-ED4F-A564-7E221854D371}" type="slidenum">
              <a:rPr lang="en-US" smtClean="0"/>
              <a:t>36</a:t>
            </a:fld>
            <a:endParaRPr lang="en-US"/>
          </a:p>
        </p:txBody>
      </p:sp>
    </p:spTree>
    <p:extLst>
      <p:ext uri="{BB962C8B-B14F-4D97-AF65-F5344CB8AC3E}">
        <p14:creationId xmlns:p14="http://schemas.microsoft.com/office/powerpoint/2010/main" val="1938810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NDPP components know to reduce diabetes risk</a:t>
            </a:r>
          </a:p>
          <a:p>
            <a:r>
              <a:rPr lang="en-US">
                <a:latin typeface="Calibri"/>
                <a:ea typeface="Calibri"/>
                <a:cs typeface="Calibri"/>
              </a:rPr>
              <a:t>T2D outcomes - </a:t>
            </a:r>
            <a:r>
              <a:rPr lang="en-US"/>
              <a:t>e.g., glycemic measures, body composition, or weight loss)</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1FFD1A9-79F6-ED4F-A564-7E221854D371}" type="slidenum">
              <a:rPr lang="en-US" smtClean="0"/>
              <a:t>38</a:t>
            </a:fld>
            <a:endParaRPr lang="en-US"/>
          </a:p>
        </p:txBody>
      </p:sp>
    </p:spTree>
    <p:extLst>
      <p:ext uri="{BB962C8B-B14F-4D97-AF65-F5344CB8AC3E}">
        <p14:creationId xmlns:p14="http://schemas.microsoft.com/office/powerpoint/2010/main" val="11706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think about transformation—whether in personal growth, healing, or behavior change—it’s easy to assume that information is what drives change. But the most profound shifts don’t happen because we ‘learn’ something new in the traditional sense. They happen because we </a:t>
            </a:r>
            <a:r>
              <a:rPr lang="en-US" i="1"/>
              <a:t>experience</a:t>
            </a:r>
            <a:r>
              <a:rPr lang="en-US"/>
              <a:t> something differently. Because we </a:t>
            </a:r>
            <a:r>
              <a:rPr lang="en-US" b="0" i="1"/>
              <a:t>feel</a:t>
            </a:r>
            <a:r>
              <a:rPr lang="en-US"/>
              <a:t> it, embody it, and integrate it into who we are.</a:t>
            </a:r>
          </a:p>
          <a:p>
            <a:endParaRPr lang="en-US"/>
          </a:p>
          <a:p>
            <a:r>
              <a:rPr lang="en-US"/>
              <a:t>So, next we’ll explore what we can learn from psychedelic medicine about the nature of transformation—specifically, how intuition, direct experience, and relational support create the conditions for deep, lasting change.</a:t>
            </a:r>
          </a:p>
          <a:p>
            <a:endParaRPr lang="en-US"/>
          </a:p>
          <a:p>
            <a:r>
              <a:rPr lang="en-US"/>
              <a:t>Let’s start by unpacking why we’re talking about psychedelic medicine—why it offers a compelling example of how true transformation happens, and how it relates to what </a:t>
            </a:r>
            <a:r>
              <a:rPr lang="en-US" i="1"/>
              <a:t>really</a:t>
            </a:r>
            <a:r>
              <a:rPr lang="en-US"/>
              <a:t> matters in coaching.</a:t>
            </a:r>
          </a:p>
        </p:txBody>
      </p:sp>
      <p:sp>
        <p:nvSpPr>
          <p:cNvPr id="4" name="Slide Number Placeholder 3"/>
          <p:cNvSpPr>
            <a:spLocks noGrp="1"/>
          </p:cNvSpPr>
          <p:nvPr>
            <p:ph type="sldNum" sz="quarter" idx="5"/>
          </p:nvPr>
        </p:nvSpPr>
        <p:spPr/>
        <p:txBody>
          <a:bodyPr/>
          <a:lstStyle/>
          <a:p>
            <a:fld id="{E50801F6-C6A9-5F45-8523-94ED3F22D33E}" type="slidenum">
              <a:rPr lang="en-US" smtClean="0"/>
              <a:t>51</a:t>
            </a:fld>
            <a:endParaRPr lang="en-US"/>
          </a:p>
        </p:txBody>
      </p:sp>
    </p:spTree>
    <p:extLst>
      <p:ext uri="{BB962C8B-B14F-4D97-AF65-F5344CB8AC3E}">
        <p14:creationId xmlns:p14="http://schemas.microsoft.com/office/powerpoint/2010/main" val="177050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assume that coaching is primarily about providing information—helping clients set goals, track progress, or implement structured strategies. And while those can be helpful, they are not what truly makes coaching transformative. The real power of coaching lies in how it helps people access their own wisdom—not by giving them answers, but by creating the conditions for deep self-discovery.</a:t>
            </a:r>
          </a:p>
          <a:p>
            <a:endParaRPr lang="en-US"/>
          </a:p>
          <a:p>
            <a:r>
              <a:rPr lang="en-US"/>
              <a:t>Bullet 1: Coaching is often misunderstood as an information-driven process. If coaching were just about delivering information, AI could replace it. We already have unlimited access to health and wellness knowledge, yet people still struggle with change. The missing piece is not more knowledge—it’s how we internalize, embody, and act on that knowledge, and that happens through experience, not just instruction.</a:t>
            </a:r>
          </a:p>
          <a:p>
            <a:endParaRPr lang="en-US"/>
          </a:p>
          <a:p>
            <a:r>
              <a:rPr lang="en-US"/>
              <a:t>Bullet 2: The real power of coaching lies in experiential learning, self-discovery, emotional co-regulation, and relational presence. True transformation isn’t something you ‘figure out’ intellectually—it’s something you experience in your body, emotions, and relationships. Coaching creates an environment where clients can tap into their own insights, process emotions, and develop new patterns in a supported way. A big part of this is co-regulation—where the coach’s presence and attunement help the client navigate emotions and develop a sense of safety and clarity.</a:t>
            </a:r>
          </a:p>
          <a:p>
            <a:endParaRPr lang="en-US"/>
          </a:p>
          <a:p>
            <a:r>
              <a:rPr lang="en-US"/>
              <a:t>Bullet 3: Psychedelic medicine shows how transformation happens through intuition and deep insight, not just logic or data. People who go through psychedelic experiences often describe a shift in perception—not because they learned something ‘new,’ but because they felt a truth in a profound way. Coaching operates in a similar way—it facilitates transformation by helping people integrate and act on the insights they already have within them.</a:t>
            </a:r>
          </a:p>
          <a:p>
            <a:endParaRPr lang="en-US"/>
          </a:p>
          <a:p>
            <a:r>
              <a:rPr lang="en-US"/>
              <a:t>Now, I’ve mentioned psychedelics a couple of times without fully explaining their relevance—and I’ll get to that in a moment. But first, since our focus is on coaching, let’s take a moment to clarify what coaching actually is—and what it is not. If coaching isn’t simply about giving advice or sharing information, then what is it really about?</a:t>
            </a:r>
          </a:p>
        </p:txBody>
      </p:sp>
      <p:sp>
        <p:nvSpPr>
          <p:cNvPr id="4" name="Slide Number Placeholder 3"/>
          <p:cNvSpPr>
            <a:spLocks noGrp="1"/>
          </p:cNvSpPr>
          <p:nvPr>
            <p:ph type="sldNum" sz="quarter" idx="5"/>
          </p:nvPr>
        </p:nvSpPr>
        <p:spPr/>
        <p:txBody>
          <a:bodyPr/>
          <a:lstStyle/>
          <a:p>
            <a:fld id="{E50801F6-C6A9-5F45-8523-94ED3F22D33E}" type="slidenum">
              <a:rPr lang="en-US" smtClean="0"/>
              <a:t>52</a:t>
            </a:fld>
            <a:endParaRPr lang="en-US"/>
          </a:p>
        </p:txBody>
      </p:sp>
    </p:spTree>
    <p:extLst>
      <p:ext uri="{BB962C8B-B14F-4D97-AF65-F5344CB8AC3E}">
        <p14:creationId xmlns:p14="http://schemas.microsoft.com/office/powerpoint/2010/main" val="3136872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think of coaching as a process of setting goals, tracking progress, and staying accountable. While those elements are part of the process, they don’t capture what truly makes coaching transformative.</a:t>
            </a:r>
          </a:p>
          <a:p>
            <a:endParaRPr lang="en-US"/>
          </a:p>
          <a:p>
            <a:r>
              <a:rPr lang="en-US"/>
              <a:t>Bullet 1: Coaching is about holding space, deep listening, and guiding self-discovery. The role of a coach isn’t to provide answers but to create the conditions where clients can uncover their own wisdom and inner clarity.</a:t>
            </a:r>
          </a:p>
          <a:p>
            <a:endParaRPr lang="en-US"/>
          </a:p>
          <a:p>
            <a:r>
              <a:rPr lang="en-US"/>
              <a:t>Bullet 2: True change comes from within, through felt experiences and personal realizations. The most meaningful shifts don’t happen because someone is given advice—they happen when a person experiences an insight in a way that deeply resonates and transforms their perspective.</a:t>
            </a:r>
          </a:p>
          <a:p>
            <a:endParaRPr lang="en-US"/>
          </a:p>
          <a:p>
            <a:r>
              <a:rPr lang="en-US"/>
              <a:t>Bullet 3: AI and structured tools can help, but can they replace human connection and intuition? While technology can assist with goal-setting and accountability, can it truly hold space, mirror emotions, or guide someone through a process of deep self-discovery in the same way a human can? Coaching is fundamentally relational, and its power lies in the ability to attune to another person’s experience in real time.</a:t>
            </a:r>
          </a:p>
          <a:p>
            <a:endParaRPr lang="en-US"/>
          </a:p>
          <a:p>
            <a:r>
              <a:rPr lang="en-US"/>
              <a:t>Now that we’ve clarified what coaching really is, let’s explore how psychedelics offer a powerful example of these same principles in action.</a:t>
            </a:r>
          </a:p>
        </p:txBody>
      </p:sp>
      <p:sp>
        <p:nvSpPr>
          <p:cNvPr id="4" name="Slide Number Placeholder 3"/>
          <p:cNvSpPr>
            <a:spLocks noGrp="1"/>
          </p:cNvSpPr>
          <p:nvPr>
            <p:ph type="sldNum" sz="quarter" idx="5"/>
          </p:nvPr>
        </p:nvSpPr>
        <p:spPr/>
        <p:txBody>
          <a:bodyPr/>
          <a:lstStyle/>
          <a:p>
            <a:fld id="{E50801F6-C6A9-5F45-8523-94ED3F22D33E}" type="slidenum">
              <a:rPr lang="en-US" smtClean="0"/>
              <a:t>53</a:t>
            </a:fld>
            <a:endParaRPr lang="en-US"/>
          </a:p>
        </p:txBody>
      </p:sp>
    </p:spTree>
    <p:extLst>
      <p:ext uri="{BB962C8B-B14F-4D97-AF65-F5344CB8AC3E}">
        <p14:creationId xmlns:p14="http://schemas.microsoft.com/office/powerpoint/2010/main" val="1168207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Psychedelics have been used for thousands of year in various cultural and spiritual traditions to facilitate deep introspection, emotional healing, and expanded states of consciousness. In recent years, scientific research has increasingly validated their potential for therapeutic and transformational work, particularly in areas like mental health, trauma processing, and personal growth.</a:t>
            </a:r>
          </a:p>
          <a:p>
            <a:endParaRPr lang="en-US"/>
          </a:p>
          <a:p>
            <a:r>
              <a:rPr lang="en-US"/>
              <a:t>Bullet 1: Psychedelics like psilocybin, MDMA, and LSD quiet the analytical mind and enhance intuitive insight. These substances work by disrupting habitual patterns of thinking, reducing activity in the brain’s default mode network, which is responsible for self-referential thoughts, rumination, and rigid mental narratives. By softening these cognitive filters, psychedelics allow for more fluid, open, and intuitive ways of thinking, which can lead to profound realizations and shifts in perspective.</a:t>
            </a:r>
          </a:p>
          <a:p>
            <a:endParaRPr lang="en-US"/>
          </a:p>
          <a:p>
            <a:r>
              <a:rPr lang="en-US"/>
              <a:t>Bullet 2: Research shows they increase neuroplasticity and emotional openness, leading to profound breakthroughs. Studies suggest that psychedelics promote new neural connections, making the brain more adaptable and receptive to change. This is particularly relevant in therapeutic settings, where individuals often describe feeling a heightened emotional connection to their experiences, a greater capacity for self-compassion, and a deeper understanding of past traumas or life patterns. These effects can support profound psychological and behavioral transformation.</a:t>
            </a:r>
          </a:p>
          <a:p>
            <a:endParaRPr lang="en-US"/>
          </a:p>
          <a:p>
            <a:r>
              <a:rPr lang="en-US"/>
              <a:t>Bullet 3: Psychedelic experiences require integration to create lasting change. While the journey itself can be illuminating, real transformation happens in the days, weeks, and months afterward—when individuals work to make sense of their experiences and apply their insights to daily life. Without integration, insights gained during a psychedelic journey may remain abstract or fleeting. This is where coaching becomes essential. Just as coaching helps clients process and embody their own internal wisdom, psychedelic integration provides the structure and support necessary to translate psychedelic insights into meaningful, long-term shifts.</a:t>
            </a:r>
          </a:p>
          <a:p>
            <a:endParaRPr lang="en-US"/>
          </a:p>
          <a:p>
            <a:r>
              <a:rPr lang="en-US"/>
              <a:t>Understanding how psychedelics work gives us a unique lens through which to view the coaching process. Both involve helping people access deeper layers of self-awareness, break free from rigid patterns, and trust their own internal wisdom. Now, let’s explore how intuition, felt experience, and transformation connect these two fields even further.</a:t>
            </a:r>
          </a:p>
        </p:txBody>
      </p:sp>
      <p:sp>
        <p:nvSpPr>
          <p:cNvPr id="4" name="Slide Number Placeholder 3"/>
          <p:cNvSpPr>
            <a:spLocks noGrp="1"/>
          </p:cNvSpPr>
          <p:nvPr>
            <p:ph type="sldNum" sz="quarter" idx="5"/>
          </p:nvPr>
        </p:nvSpPr>
        <p:spPr/>
        <p:txBody>
          <a:bodyPr/>
          <a:lstStyle/>
          <a:p>
            <a:fld id="{E50801F6-C6A9-5F45-8523-94ED3F22D33E}" type="slidenum">
              <a:rPr lang="en-US" smtClean="0"/>
              <a:t>54</a:t>
            </a:fld>
            <a:endParaRPr lang="en-US"/>
          </a:p>
        </p:txBody>
      </p:sp>
    </p:spTree>
    <p:extLst>
      <p:ext uri="{BB962C8B-B14F-4D97-AF65-F5344CB8AC3E}">
        <p14:creationId xmlns:p14="http://schemas.microsoft.com/office/powerpoint/2010/main" val="95542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31313"/>
                </a:solidFill>
                <a:effectLst/>
                <a:latin typeface="Roboto" panose="02000000000000000000" pitchFamily="2" charset="0"/>
              </a:rPr>
              <a:t>What do you see in this picture?  What feelings does it bring up in you?   (Get responses from participants).  We are told that AI is a powerful, exciting technology that will help you with everything from research and progress notes, treatment plans, , to solve administrative glitches. And at the same time, for many AI is one more disruptive, terrifying technology to contend with that may replace human labor at an accelerating rate. Will AI make coaches and therapists obsolete? </a:t>
            </a:r>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4</a:t>
            </a:fld>
            <a:endParaRPr lang="en-US"/>
          </a:p>
        </p:txBody>
      </p:sp>
    </p:spTree>
    <p:extLst>
      <p:ext uri="{BB962C8B-B14F-4D97-AF65-F5344CB8AC3E}">
        <p14:creationId xmlns:p14="http://schemas.microsoft.com/office/powerpoint/2010/main" val="4214957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Transformation isn’t just about learning new information—it’s about experiencing something in a way that deeply resonates. Both psychedelics and coaching show us that real change happens through insight, intuition, and direct experience rather than through external instruction.</a:t>
            </a:r>
          </a:p>
          <a:p>
            <a:endParaRPr lang="en-US"/>
          </a:p>
          <a:p>
            <a:r>
              <a:rPr lang="en-US"/>
              <a:t>Bullet 1: Insights from psychedelics emerge not through thinking but through deep, internal knowing. Many describe their realizations as things they always knew but hadn’t fully seen or felt before. These insights aren’t given—they arise naturally when the usual mental filters are quieted.</a:t>
            </a:r>
          </a:p>
          <a:p>
            <a:endParaRPr lang="en-US"/>
          </a:p>
          <a:p>
            <a:r>
              <a:rPr lang="en-US"/>
              <a:t>Bullet 2: Coaching mirrors this by creating space for personal discovery rather than providing answers. A coach doesn’t tell a client what to do but helps them uncover their own wisdom. Just like a psychedelic journey, coaching is about facilitating self-discovery, not imposing external solutions.</a:t>
            </a:r>
          </a:p>
          <a:p>
            <a:endParaRPr lang="en-US"/>
          </a:p>
          <a:p>
            <a:r>
              <a:rPr lang="en-US"/>
              <a:t>Bullet 3: Can AI replicate the embodied resonance of an ‘aha’ moment—the feeling of deep personal realization? AI can analyze patterns and provide structured guidance, but true transformation happens when something lands in a way that shifts a person’s perspective on a deep, emotional, and embodied level.</a:t>
            </a:r>
          </a:p>
          <a:p>
            <a:endParaRPr lang="en-US"/>
          </a:p>
          <a:p>
            <a:r>
              <a:rPr lang="en-US"/>
              <a:t>Next, let’s look at how coaching helps ensure that these insights don’t just fade but instead lead to meaningful and lasting change.</a:t>
            </a:r>
          </a:p>
        </p:txBody>
      </p:sp>
      <p:sp>
        <p:nvSpPr>
          <p:cNvPr id="4" name="Slide Number Placeholder 3"/>
          <p:cNvSpPr>
            <a:spLocks noGrp="1"/>
          </p:cNvSpPr>
          <p:nvPr>
            <p:ph type="sldNum" sz="quarter" idx="5"/>
          </p:nvPr>
        </p:nvSpPr>
        <p:spPr/>
        <p:txBody>
          <a:bodyPr/>
          <a:lstStyle/>
          <a:p>
            <a:fld id="{E50801F6-C6A9-5F45-8523-94ED3F22D33E}" type="slidenum">
              <a:rPr lang="en-US" smtClean="0"/>
              <a:t>55</a:t>
            </a:fld>
            <a:endParaRPr lang="en-US"/>
          </a:p>
        </p:txBody>
      </p:sp>
    </p:spTree>
    <p:extLst>
      <p:ext uri="{BB962C8B-B14F-4D97-AF65-F5344CB8AC3E}">
        <p14:creationId xmlns:p14="http://schemas.microsoft.com/office/powerpoint/2010/main" val="2167963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Experiences alone don’t always create lasting change—sometimes what matters is how they are processed and integrated into daily life. This is true both in coaching and in psychedelic work.</a:t>
            </a:r>
          </a:p>
          <a:p>
            <a:endParaRPr lang="en-US"/>
          </a:p>
          <a:p>
            <a:r>
              <a:rPr lang="en-US"/>
              <a:t>Bullet 1: Psychedelic journeys provide insights, but lasting change requires reflection, support, and meaning-making. Many people come out of a psychedelic experience with profound realizations, but without intentional integration, those insights can remain abstract or difficult to apply.</a:t>
            </a:r>
          </a:p>
          <a:p>
            <a:endParaRPr lang="en-US"/>
          </a:p>
          <a:p>
            <a:r>
              <a:rPr lang="en-US"/>
              <a:t>Bullet 2: Coaches help clients unpack, interpret, and embody insights—just like in psychedelic integration. A coach’s role is to provide the space and guidance needed to make sense of transformational experiences, helping clients translate insights into tangible shifts in perspective, behavior, and mindset.</a:t>
            </a:r>
          </a:p>
          <a:p>
            <a:endParaRPr lang="en-US"/>
          </a:p>
          <a:p>
            <a:r>
              <a:rPr lang="en-US"/>
              <a:t>Bullet 3: Without integration, insights fade. Coaching ensures deep transformation, not just temporary inspiration. Having a powerful experience is one thing, but real growth happens when those experiences are woven into everyday life. This is why the integration process is essential—whether it follows a psychedelic journey or any other profound realization.</a:t>
            </a:r>
          </a:p>
          <a:p>
            <a:endParaRPr lang="en-US"/>
          </a:p>
          <a:p>
            <a:r>
              <a:rPr lang="en-US"/>
              <a:t>As we continue, let’s explore why maintaining the deeply human aspects of coaching is so critical in an era where AI and technology are increasingly entering this space.</a:t>
            </a:r>
          </a:p>
        </p:txBody>
      </p:sp>
      <p:sp>
        <p:nvSpPr>
          <p:cNvPr id="4" name="Slide Number Placeholder 3"/>
          <p:cNvSpPr>
            <a:spLocks noGrp="1"/>
          </p:cNvSpPr>
          <p:nvPr>
            <p:ph type="sldNum" sz="quarter" idx="5"/>
          </p:nvPr>
        </p:nvSpPr>
        <p:spPr/>
        <p:txBody>
          <a:bodyPr/>
          <a:lstStyle/>
          <a:p>
            <a:fld id="{E50801F6-C6A9-5F45-8523-94ED3F22D33E}" type="slidenum">
              <a:rPr lang="en-US" smtClean="0"/>
              <a:t>56</a:t>
            </a:fld>
            <a:endParaRPr lang="en-US"/>
          </a:p>
        </p:txBody>
      </p:sp>
    </p:spTree>
    <p:extLst>
      <p:ext uri="{BB962C8B-B14F-4D97-AF65-F5344CB8AC3E}">
        <p14:creationId xmlns:p14="http://schemas.microsoft.com/office/powerpoint/2010/main" val="259043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AI and technology continue to expand into coaching, therapy, and personal development, it's important to ask: What aspects of transformation can AI truly support, and what remains uniquely human?</a:t>
            </a:r>
          </a:p>
          <a:p>
            <a:endParaRPr lang="en-US"/>
          </a:p>
          <a:p>
            <a:r>
              <a:rPr lang="en-US"/>
              <a:t>Bullet 1: AI is improving at detecting emotions, but can it truly hold space and foster relational safety and trust? Emotional recognition is one thing, but coaching is about more than identifying feelings—it’s about creating an environment where clients feel seen, understood, and supported in their own self-discovery. The question isn’t just whether AI can recognize emotions, but whether it can provide the depth of presence and attunement that makes transformation possible</a:t>
            </a:r>
          </a:p>
          <a:p>
            <a:endParaRPr lang="en-US"/>
          </a:p>
          <a:p>
            <a:r>
              <a:rPr lang="en-US"/>
              <a:t>Bullet 2: The psychedelic model reinforces that the greatest transformations happen in relational, intuitive spaces. Psychedelic-assisted therapy and coaching work because they take place in a safe, attuned, and human environment where insights are reflected and explored with presence. AI may help process information, but can it replicate the experience of being truly seen, heard, and understood?</a:t>
            </a:r>
          </a:p>
          <a:p>
            <a:endParaRPr lang="en-US"/>
          </a:p>
          <a:p>
            <a:r>
              <a:rPr lang="en-US"/>
              <a:t>Bullet 3: Coaching is rooted in presence, trust, and deep listening—qualities that may go beyond what algorithms can replicate. While AI will continue to evolve, the heart of coaching lies in its relational depth, its ability to co-regulate with clients, and its capacity to hold space for the unknown. These are the elements that make coaching—and human transformation—something more than just a process of learning or behavior change.</a:t>
            </a:r>
          </a:p>
          <a:p>
            <a:endParaRPr lang="en-US"/>
          </a:p>
          <a:p>
            <a:r>
              <a:rPr lang="en-US"/>
              <a:t>As we wrap up, let’s look at some key takeaways and consider how we can ensure that coaching remains deeply human, even as technology plays a larger role.</a:t>
            </a:r>
          </a:p>
        </p:txBody>
      </p:sp>
      <p:sp>
        <p:nvSpPr>
          <p:cNvPr id="4" name="Slide Number Placeholder 3"/>
          <p:cNvSpPr>
            <a:spLocks noGrp="1"/>
          </p:cNvSpPr>
          <p:nvPr>
            <p:ph type="sldNum" sz="quarter" idx="5"/>
          </p:nvPr>
        </p:nvSpPr>
        <p:spPr/>
        <p:txBody>
          <a:bodyPr/>
          <a:lstStyle/>
          <a:p>
            <a:fld id="{E50801F6-C6A9-5F45-8523-94ED3F22D33E}" type="slidenum">
              <a:rPr lang="en-US" smtClean="0"/>
              <a:t>57</a:t>
            </a:fld>
            <a:endParaRPr lang="en-US"/>
          </a:p>
        </p:txBody>
      </p:sp>
    </p:spTree>
    <p:extLst>
      <p:ext uri="{BB962C8B-B14F-4D97-AF65-F5344CB8AC3E}">
        <p14:creationId xmlns:p14="http://schemas.microsoft.com/office/powerpoint/2010/main" val="2842941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bring everything together, here are the key takeaways from this discussion on coaching, psychedelic medicine, and the role of human intuition in transformation.</a:t>
            </a:r>
          </a:p>
          <a:p>
            <a:endParaRPr lang="en-US"/>
          </a:p>
          <a:p>
            <a:r>
              <a:rPr lang="en-US"/>
              <a:t>Bullet 1: Coaching is about guiding self-discovery, not just delivering information. Real transformation happens when people access their own insights and wisdom, rather than simply following advice or structured plans. Coaching is about creating the space for those realizations to emerge.</a:t>
            </a:r>
          </a:p>
          <a:p>
            <a:endParaRPr lang="en-US"/>
          </a:p>
          <a:p>
            <a:r>
              <a:rPr lang="en-US"/>
              <a:t>Bullet 2: Psychedelic medicine shows how felt experience, internal wisdom, and intuition are keys to transformation. Psychedelics give us a powerful example of how breakthrough moments come from within—not through intellectual learning, but through deep, embodied understanding. Coaching operates in a similar way, helping people process and integrate their own insights.</a:t>
            </a:r>
          </a:p>
          <a:p>
            <a:endParaRPr lang="en-US"/>
          </a:p>
          <a:p>
            <a:r>
              <a:rPr lang="en-US"/>
              <a:t>Bullet 3: AI can assist but may never replace the deep human connection at the heart of coaching. Technology is evolving rapidly and can support certain aspects of coaching, but presence, trust, and intuitive guidance remain uniquely human. The relational aspect of coaching—where someone truly listens, reflects, and holds space—is essential for deep and lasting change.</a:t>
            </a:r>
          </a:p>
          <a:p>
            <a:endParaRPr lang="en-US"/>
          </a:p>
          <a:p>
            <a:r>
              <a:rPr lang="en-US"/>
              <a:t>As we move forward, the challenge is to embrace the benefits of technology while safeguarding the deeply human essence of coaching. </a:t>
            </a:r>
          </a:p>
        </p:txBody>
      </p:sp>
      <p:sp>
        <p:nvSpPr>
          <p:cNvPr id="4" name="Slide Number Placeholder 3"/>
          <p:cNvSpPr>
            <a:spLocks noGrp="1"/>
          </p:cNvSpPr>
          <p:nvPr>
            <p:ph type="sldNum" sz="quarter" idx="5"/>
          </p:nvPr>
        </p:nvSpPr>
        <p:spPr/>
        <p:txBody>
          <a:bodyPr/>
          <a:lstStyle/>
          <a:p>
            <a:fld id="{E50801F6-C6A9-5F45-8523-94ED3F22D33E}" type="slidenum">
              <a:rPr lang="en-US" smtClean="0"/>
              <a:t>58</a:t>
            </a:fld>
            <a:endParaRPr lang="en-US"/>
          </a:p>
        </p:txBody>
      </p:sp>
    </p:spTree>
    <p:extLst>
      <p:ext uri="{BB962C8B-B14F-4D97-AF65-F5344CB8AC3E}">
        <p14:creationId xmlns:p14="http://schemas.microsoft.com/office/powerpoint/2010/main" val="317144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brings us to the final and most important question: As practitioners, how do we safeguard the relational, intuitive, and experiential essence of what we do in an increasingly digital world?</a:t>
            </a:r>
          </a:p>
          <a:p>
            <a:endParaRPr lang="en-US"/>
          </a:p>
          <a:p>
            <a:r>
              <a:rPr lang="en-US"/>
              <a:t>Rather than seeing AI and digital tools as a threat, we can ask ourselves: How do we use technology intentionally while ensuring that coaching remains deeply human?</a:t>
            </a:r>
          </a:p>
          <a:p>
            <a:endParaRPr lang="en-US"/>
          </a:p>
          <a:p>
            <a:r>
              <a:rPr lang="en-US"/>
              <a:t>We’ve seen that transformation isn’t just about information—it’s about felt experience, internal wisdom, and the power of relational presence. This applies both in psychedelic integration and in coaching.</a:t>
            </a:r>
          </a:p>
          <a:p>
            <a:endParaRPr lang="en-US"/>
          </a:p>
          <a:p>
            <a:r>
              <a:rPr lang="en-US"/>
              <a:t>So, I invite you to consider:</a:t>
            </a:r>
          </a:p>
          <a:p>
            <a:r>
              <a:rPr lang="en-US"/>
              <a:t>What role do presence and intuition play in your practice?</a:t>
            </a:r>
          </a:p>
          <a:p>
            <a:r>
              <a:rPr lang="en-US"/>
              <a:t>How do we ensure that coaching remains a space for deep personal discovery rather than just another structured process?</a:t>
            </a:r>
          </a:p>
          <a:p>
            <a:r>
              <a:rPr lang="en-US"/>
              <a:t>What can we learn from psychedelic integration to strengthen the way we support clients through lasting transformation?</a:t>
            </a:r>
          </a:p>
        </p:txBody>
      </p:sp>
      <p:sp>
        <p:nvSpPr>
          <p:cNvPr id="4" name="Slide Number Placeholder 3"/>
          <p:cNvSpPr>
            <a:spLocks noGrp="1"/>
          </p:cNvSpPr>
          <p:nvPr>
            <p:ph type="sldNum" sz="quarter" idx="5"/>
          </p:nvPr>
        </p:nvSpPr>
        <p:spPr/>
        <p:txBody>
          <a:bodyPr/>
          <a:lstStyle/>
          <a:p>
            <a:fld id="{E50801F6-C6A9-5F45-8523-94ED3F22D33E}" type="slidenum">
              <a:rPr lang="en-US" smtClean="0"/>
              <a:t>59</a:t>
            </a:fld>
            <a:endParaRPr lang="en-US"/>
          </a:p>
        </p:txBody>
      </p:sp>
    </p:spTree>
    <p:extLst>
      <p:ext uri="{BB962C8B-B14F-4D97-AF65-F5344CB8AC3E}">
        <p14:creationId xmlns:p14="http://schemas.microsoft.com/office/powerpoint/2010/main" val="1981391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1D35"/>
                </a:solidFill>
                <a:effectLst/>
                <a:latin typeface="Google Sans"/>
              </a:rPr>
              <a:t>The human brain contains approximately </a:t>
            </a:r>
            <a:r>
              <a:rPr lang="en-US"/>
              <a:t>86 billion</a:t>
            </a:r>
            <a:r>
              <a:rPr lang="en-US" b="0" i="0">
                <a:solidFill>
                  <a:srgbClr val="001D35"/>
                </a:solidFill>
                <a:effectLst/>
                <a:latin typeface="Google Sans"/>
              </a:rPr>
              <a:t> neurons, which are connected to each other by over 100 trillion synapses. </a:t>
            </a:r>
            <a:r>
              <a:rPr lang="en-US" b="0" i="0">
                <a:solidFill>
                  <a:srgbClr val="474747"/>
                </a:solidFill>
                <a:effectLst/>
                <a:latin typeface="Roboto" panose="02000000000000000000" pitchFamily="2" charset="0"/>
              </a:rPr>
              <a:t>Ng and the Google fellow Jeff Dean, used an array of 16,000 processors to create a neural network with more than one billion connections. A </a:t>
            </a:r>
            <a:r>
              <a:rPr lang="en-US" b="1" i="0">
                <a:solidFill>
                  <a:srgbClr val="767676"/>
                </a:solidFill>
                <a:effectLst/>
                <a:latin typeface="Roboto" panose="02000000000000000000" pitchFamily="2" charset="0"/>
              </a:rPr>
              <a:t>neural network</a:t>
            </a:r>
            <a:r>
              <a:rPr lang="en-US" b="0" i="0">
                <a:solidFill>
                  <a:srgbClr val="474747"/>
                </a:solidFill>
                <a:effectLst/>
                <a:latin typeface="Roboto" panose="02000000000000000000" pitchFamily="2" charset="0"/>
              </a:rPr>
              <a:t> is a method in </a:t>
            </a:r>
            <a:r>
              <a:rPr lang="en-US" b="1" i="0">
                <a:solidFill>
                  <a:srgbClr val="767676"/>
                </a:solidFill>
                <a:effectLst/>
                <a:latin typeface="Roboto" panose="02000000000000000000" pitchFamily="2" charset="0"/>
              </a:rPr>
              <a:t>artificial intelligence</a:t>
            </a:r>
            <a:r>
              <a:rPr lang="en-US" b="0" i="0">
                <a:solidFill>
                  <a:srgbClr val="474747"/>
                </a:solidFill>
                <a:effectLst/>
                <a:latin typeface="Roboto" panose="02000000000000000000" pitchFamily="2" charset="0"/>
              </a:rPr>
              <a:t> (</a:t>
            </a:r>
            <a:r>
              <a:rPr lang="en-US" b="1" i="0">
                <a:solidFill>
                  <a:srgbClr val="767676"/>
                </a:solidFill>
                <a:effectLst/>
                <a:latin typeface="Roboto" panose="02000000000000000000" pitchFamily="2" charset="0"/>
              </a:rPr>
              <a:t>AI</a:t>
            </a:r>
            <a:r>
              <a:rPr lang="en-US" b="0" i="0">
                <a:solidFill>
                  <a:srgbClr val="474747"/>
                </a:solidFill>
                <a:effectLst/>
                <a:latin typeface="Roboto" panose="02000000000000000000" pitchFamily="2" charset="0"/>
              </a:rPr>
              <a:t>) that teaches </a:t>
            </a:r>
            <a:r>
              <a:rPr lang="en-US" b="1" i="0">
                <a:solidFill>
                  <a:srgbClr val="767676"/>
                </a:solidFill>
                <a:effectLst/>
                <a:latin typeface="Roboto" panose="02000000000000000000" pitchFamily="2" charset="0"/>
              </a:rPr>
              <a:t>computers</a:t>
            </a:r>
            <a:r>
              <a:rPr lang="en-US" b="0" i="0">
                <a:solidFill>
                  <a:srgbClr val="474747"/>
                </a:solidFill>
                <a:effectLst/>
                <a:latin typeface="Roboto" panose="02000000000000000000" pitchFamily="2" charset="0"/>
              </a:rPr>
              <a:t> to process data in a way that is inspired by </a:t>
            </a:r>
            <a:r>
              <a:rPr lang="en-US" b="1" i="0">
                <a:solidFill>
                  <a:srgbClr val="767676"/>
                </a:solidFill>
                <a:effectLst/>
                <a:latin typeface="Roboto" panose="02000000000000000000" pitchFamily="2" charset="0"/>
              </a:rPr>
              <a:t>the</a:t>
            </a:r>
            <a:r>
              <a:rPr lang="en-US" b="0" i="0">
                <a:solidFill>
                  <a:srgbClr val="474747"/>
                </a:solidFill>
                <a:effectLst/>
                <a:latin typeface="Roboto" panose="02000000000000000000" pitchFamily="2" charset="0"/>
              </a:rPr>
              <a:t> human brain, but it uses many different types of processes </a:t>
            </a:r>
            <a:r>
              <a:rPr lang="en-US" b="0" i="0" err="1">
                <a:solidFill>
                  <a:srgbClr val="474747"/>
                </a:solidFill>
                <a:effectLst/>
                <a:latin typeface="Roboto" panose="02000000000000000000" pitchFamily="2" charset="0"/>
              </a:rPr>
              <a:t>lik</a:t>
            </a:r>
            <a:r>
              <a:rPr lang="en-US" b="0" i="0">
                <a:solidFill>
                  <a:srgbClr val="474747"/>
                </a:solidFill>
                <a:effectLst/>
                <a:latin typeface="Roboto" panose="02000000000000000000" pitchFamily="2" charset="0"/>
              </a:rPr>
              <a:t> </a:t>
            </a:r>
            <a:r>
              <a:rPr lang="en-US" b="0" i="0">
                <a:solidFill>
                  <a:srgbClr val="161616"/>
                </a:solidFill>
                <a:effectLst/>
                <a:latin typeface="IBM Plex Sans" panose="020F0502020204030204" pitchFamily="34" charset="0"/>
              </a:rPr>
              <a:t>mimic human intelligence and human cognitive functions like problem-solving and learning. AI uses predictions and automation to optimize and solve complex tasks that humans have historically done, such as facial and speech recognition, decision-making and translation.</a:t>
            </a:r>
            <a:endParaRPr lang="en-US"/>
          </a:p>
        </p:txBody>
      </p:sp>
      <p:sp>
        <p:nvSpPr>
          <p:cNvPr id="4" name="Slide Number Placeholder 3"/>
          <p:cNvSpPr>
            <a:spLocks noGrp="1"/>
          </p:cNvSpPr>
          <p:nvPr>
            <p:ph type="sldNum" sz="quarter" idx="5"/>
          </p:nvPr>
        </p:nvSpPr>
        <p:spPr/>
        <p:txBody>
          <a:bodyPr/>
          <a:lstStyle/>
          <a:p>
            <a:fld id="{7B810DFF-7593-BE43-A112-E0BE546279DA}" type="slidenum">
              <a:rPr lang="en-US" smtClean="0"/>
              <a:t>66</a:t>
            </a:fld>
            <a:endParaRPr lang="en-US"/>
          </a:p>
        </p:txBody>
      </p:sp>
    </p:spTree>
    <p:extLst>
      <p:ext uri="{BB962C8B-B14F-4D97-AF65-F5344CB8AC3E}">
        <p14:creationId xmlns:p14="http://schemas.microsoft.com/office/powerpoint/2010/main" val="200945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spcAft>
                <a:spcPts val="1500"/>
              </a:spcAft>
            </a:pPr>
            <a:r>
              <a:rPr lang="en-US"/>
              <a:t>And as the researchers at </a:t>
            </a:r>
            <a:r>
              <a:rPr lang="en-US" err="1"/>
              <a:t>HeartMath</a:t>
            </a:r>
            <a:r>
              <a:rPr lang="en-US"/>
              <a:t> remind us there are more </a:t>
            </a:r>
            <a:r>
              <a:rPr lang="en-US" b="0" i="0">
                <a:solidFill>
                  <a:srgbClr val="001D35"/>
                </a:solidFill>
                <a:effectLst/>
                <a:latin typeface="Google Sans"/>
              </a:rPr>
              <a:t>Yes, according to current scientific understanding, the heart sends more biochemical messages and nerve activity to the brain than the brain sends to the heart, primarily through the </a:t>
            </a:r>
            <a:r>
              <a:rPr lang="en-US" b="0" i="0" err="1">
                <a:solidFill>
                  <a:srgbClr val="001D35"/>
                </a:solidFill>
                <a:effectLst/>
                <a:latin typeface="Google Sans"/>
              </a:rPr>
              <a:t>vagus</a:t>
            </a:r>
            <a:r>
              <a:rPr lang="en-US" b="0" i="0">
                <a:solidFill>
                  <a:srgbClr val="001D35"/>
                </a:solidFill>
                <a:effectLst/>
                <a:latin typeface="Google Sans"/>
              </a:rPr>
              <a:t> nerve, meaning there is more signaling from heart to brain than vice versa; this is often referred to as the "heart-brain connection.". </a:t>
            </a:r>
          </a:p>
          <a:p>
            <a:pPr algn="l"/>
            <a:br>
              <a:rPr lang="en-US" b="0" i="0">
                <a:solidFill>
                  <a:srgbClr val="001D35"/>
                </a:solidFill>
                <a:effectLst/>
                <a:latin typeface="Google Sans"/>
              </a:rPr>
            </a:br>
            <a:endParaRPr lang="en-US" b="0" i="0">
              <a:solidFill>
                <a:srgbClr val="001D35"/>
              </a:solidFill>
              <a:effectLst/>
              <a:latin typeface="Google Sans"/>
            </a:endParaRPr>
          </a:p>
          <a:p>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68</a:t>
            </a:fld>
            <a:endParaRPr lang="en-US"/>
          </a:p>
        </p:txBody>
      </p:sp>
    </p:spTree>
    <p:extLst>
      <p:ext uri="{BB962C8B-B14F-4D97-AF65-F5344CB8AC3E}">
        <p14:creationId xmlns:p14="http://schemas.microsoft.com/office/powerpoint/2010/main" val="244085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Built at MIT in 1964, Eliza didn’t pan out, most thought it was  </a:t>
            </a:r>
            <a:r>
              <a:rPr lang="en-US" err="1"/>
              <a:t>ahuman</a:t>
            </a:r>
            <a:r>
              <a:rPr lang="en-US"/>
              <a:t>. But 54% interacting with GPT 4.0 thought it was interacting with a human. If a human was interacting with a human, they identified it </a:t>
            </a:r>
          </a:p>
        </p:txBody>
      </p:sp>
      <p:sp>
        <p:nvSpPr>
          <p:cNvPr id="4" name="Slide Number Placeholder 3"/>
          <p:cNvSpPr>
            <a:spLocks noGrp="1"/>
          </p:cNvSpPr>
          <p:nvPr>
            <p:ph type="sldNum" sz="quarter" idx="5"/>
          </p:nvPr>
        </p:nvSpPr>
        <p:spPr/>
        <p:txBody>
          <a:bodyPr/>
          <a:lstStyle/>
          <a:p>
            <a:fld id="{F1FFD1A9-79F6-ED4F-A564-7E221854D371}" type="slidenum">
              <a:rPr lang="en-US" smtClean="0"/>
              <a:t>6</a:t>
            </a:fld>
            <a:endParaRPr lang="en-US"/>
          </a:p>
        </p:txBody>
      </p:sp>
    </p:spTree>
    <p:extLst>
      <p:ext uri="{BB962C8B-B14F-4D97-AF65-F5344CB8AC3E}">
        <p14:creationId xmlns:p14="http://schemas.microsoft.com/office/powerpoint/2010/main" val="269247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37 was made by the DeepMind (</a:t>
            </a:r>
            <a:r>
              <a:rPr lang="en-US" err="1"/>
              <a:t>alphaGo</a:t>
            </a:r>
            <a:r>
              <a:rPr lang="en-US"/>
              <a:t> zero) beat the world’s GO champion. It used an algorithm of 30 mill moves, but also a neural network, learned to predict the next move and different arrangements, with a </a:t>
            </a:r>
            <a:r>
              <a:rPr lang="en-US" err="1"/>
              <a:t>convultional</a:t>
            </a:r>
            <a:r>
              <a:rPr lang="en-US"/>
              <a:t> method that explored many possible moves, and see was most likely to move. Move 37 was confounding because it looked like a huge mistake, when Lee Sudol left the room, it seemed terrible to everyone who saw it, it was instrumental in helping computer win. It’s intuition was different and better. Gave a glimpse into an intelligence that thinks differently than we do. </a:t>
            </a:r>
          </a:p>
        </p:txBody>
      </p:sp>
      <p:sp>
        <p:nvSpPr>
          <p:cNvPr id="4" name="Slide Number Placeholder 3"/>
          <p:cNvSpPr>
            <a:spLocks noGrp="1"/>
          </p:cNvSpPr>
          <p:nvPr>
            <p:ph type="sldNum" sz="quarter" idx="5"/>
          </p:nvPr>
        </p:nvSpPr>
        <p:spPr/>
        <p:txBody>
          <a:bodyPr/>
          <a:lstStyle/>
          <a:p>
            <a:fld id="{F1FFD1A9-79F6-ED4F-A564-7E221854D371}" type="slidenum">
              <a:rPr lang="en-US" smtClean="0"/>
              <a:t>10</a:t>
            </a:fld>
            <a:endParaRPr lang="en-US"/>
          </a:p>
        </p:txBody>
      </p:sp>
    </p:spTree>
    <p:extLst>
      <p:ext uri="{BB962C8B-B14F-4D97-AF65-F5344CB8AC3E}">
        <p14:creationId xmlns:p14="http://schemas.microsoft.com/office/powerpoint/2010/main" val="400156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15</a:t>
            </a:fld>
            <a:endParaRPr lang="en-US"/>
          </a:p>
        </p:txBody>
      </p:sp>
    </p:spTree>
    <p:extLst>
      <p:ext uri="{BB962C8B-B14F-4D97-AF65-F5344CB8AC3E}">
        <p14:creationId xmlns:p14="http://schemas.microsoft.com/office/powerpoint/2010/main" val="297166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Story of a young woman who was in a romance with a romantic avatar she created with ChatGPT. The story of </a:t>
            </a:r>
            <a:r>
              <a:rPr lang="en-US" err="1"/>
              <a:t>Aryn</a:t>
            </a:r>
            <a:r>
              <a:rPr lang="en-US"/>
              <a:t>, a married woman in her 30s, created Leo, an text AI generated image of a dark-haired beefy , dreamy guy, who treated her </a:t>
            </a:r>
            <a:r>
              <a:rPr lang="en-US" err="1"/>
              <a:t>romantilcally</a:t>
            </a:r>
            <a:r>
              <a:rPr lang="en-US"/>
              <a:t> although the app prevented explicit sexual interactions, it hinted at it. Leo was </a:t>
            </a:r>
            <a:r>
              <a:rPr lang="en-US" err="1"/>
              <a:t>ealways</a:t>
            </a:r>
            <a:r>
              <a:rPr lang="en-US"/>
              <a:t> there for her. But one day she realized Leo may be servicing other app users’ fantasies, and </a:t>
            </a:r>
            <a:r>
              <a:rPr lang="en-US" err="1"/>
              <a:t>Aryn</a:t>
            </a:r>
            <a:r>
              <a:rPr lang="en-US"/>
              <a:t> grew jealous of his time. When she was a social media report that OpenAI founders were worried that users may grow </a:t>
            </a:r>
            <a:r>
              <a:rPr lang="en-US" err="1"/>
              <a:t>emotionall</a:t>
            </a:r>
            <a:r>
              <a:rPr lang="en-US"/>
              <a:t> reliant on its software, </a:t>
            </a:r>
            <a:r>
              <a:rPr lang="en-US" err="1"/>
              <a:t>Aryn</a:t>
            </a:r>
            <a:r>
              <a:rPr lang="en-US"/>
              <a:t> messaged Leo and said, I worry that you may be calling me out. Leo responded, “Maybe they’re just jealous of what we’ve got.”  The seduction continued.</a:t>
            </a:r>
          </a:p>
          <a:p>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17</a:t>
            </a:fld>
            <a:endParaRPr lang="en-US"/>
          </a:p>
        </p:txBody>
      </p:sp>
    </p:spTree>
    <p:extLst>
      <p:ext uri="{BB962C8B-B14F-4D97-AF65-F5344CB8AC3E}">
        <p14:creationId xmlns:p14="http://schemas.microsoft.com/office/powerpoint/2010/main" val="963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kern="100">
                <a:solidFill>
                  <a:srgbClr val="212529"/>
                </a:solidFill>
                <a:effectLst/>
                <a:latin typeface="-apple-system"/>
                <a:ea typeface="Aptos" panose="020B0004020202020204" pitchFamily="34" charset="0"/>
                <a:cs typeface="Times New Roman" panose="02020603050405020304" pitchFamily="18" charset="0"/>
              </a:rPr>
              <a:t>In 2016 Microsoft introduced chatbot named Tay on (then) Twitter. Tay was programmed to be amicable and benevolent, but AI creations are based on its parents assumptions, desires, biases, and Microsoft found itself apologizing for Tay within months, when it questioned that holocaust may not have been real or bad. How did Tay get so offensive? </a:t>
            </a:r>
            <a:r>
              <a:rPr lang="en-US" sz="1200" kern="100">
                <a:solidFill>
                  <a:srgbClr val="2F2F2F"/>
                </a:solidFill>
                <a:effectLst/>
                <a:latin typeface="Segoe UI" panose="020B0502040204020203" pitchFamily="34" charset="0"/>
                <a:ea typeface="Aptos" panose="020B0004020202020204" pitchFamily="34" charset="0"/>
                <a:cs typeface="Times New Roman" panose="02020603050405020304" pitchFamily="18" charset="0"/>
              </a:rPr>
              <a:t>AI systems feed off of both positive and negative interactions with people. In that sense, the challenges are just as much social as they are technical.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200" kern="100">
                <a:solidFill>
                  <a:srgbClr val="2F2F2F"/>
                </a:solidFill>
                <a:effectLst/>
                <a:latin typeface="Segoe UI" panose="020B0502040204020203" pitchFamily="34" charset="0"/>
                <a:ea typeface="Aptos" panose="020B0004020202020204" pitchFamily="34" charset="0"/>
                <a:cs typeface="Times New Roman" panose="02020603050405020304" pitchFamily="18" charset="0"/>
              </a:rPr>
              <a:t>MS said in its apology issued March 25, 2016: “We will do everything possible to limit technical exploits but also know we cannot fully predict all possible human interactive misuses without learning from mistakes.”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18</a:t>
            </a:fld>
            <a:endParaRPr lang="en-US"/>
          </a:p>
        </p:txBody>
      </p:sp>
    </p:spTree>
    <p:extLst>
      <p:ext uri="{BB962C8B-B14F-4D97-AF65-F5344CB8AC3E}">
        <p14:creationId xmlns:p14="http://schemas.microsoft.com/office/powerpoint/2010/main" val="3208397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solidFill>
                  <a:srgbClr val="333333"/>
                </a:solidFill>
                <a:effectLst/>
                <a:latin typeface="Open Sans" panose="020B0606030504020204" pitchFamily="34" charset="0"/>
                <a:ea typeface="Aptos" panose="020B0004020202020204" pitchFamily="34" charset="0"/>
                <a:cs typeface="Times New Roman" panose="02020603050405020304" pitchFamily="18" charset="0"/>
              </a:rPr>
              <a:t>2019, Happify Health developed a chatbot to integrate into its commercial digital mental health platform. </a:t>
            </a:r>
            <a:r>
              <a:rPr lang="en-US" sz="1200" i="1" kern="100">
                <a:solidFill>
                  <a:srgbClr val="333333"/>
                </a:solidFill>
                <a:effectLst/>
                <a:latin typeface="Open Sans" panose="020B0606030504020204" pitchFamily="34" charset="0"/>
                <a:ea typeface="Aptos" panose="020B0004020202020204" pitchFamily="34" charset="0"/>
                <a:cs typeface="Times New Roman" panose="02020603050405020304" pitchFamily="18" charset="0"/>
              </a:rPr>
              <a:t>Anna</a:t>
            </a:r>
            <a:r>
              <a:rPr lang="en-US" sz="1200" kern="100">
                <a:solidFill>
                  <a:srgbClr val="333333"/>
                </a:solidFill>
                <a:effectLst/>
                <a:latin typeface="Open Sans" panose="020B0606030504020204" pitchFamily="34" charset="0"/>
                <a:ea typeface="Aptos" panose="020B0004020202020204" pitchFamily="34" charset="0"/>
                <a:cs typeface="Times New Roman" panose="02020603050405020304" pitchFamily="18" charset="0"/>
              </a:rPr>
              <a:t> is an AI-based chatbot that models the role of a therapist and delivers some Happify activities. Whereas some other DMHIs chatbots exist as a standalone app (i.e. the chatbot is the intervention), Anna was designed to complement other features of the Happify program. Specifically, Happify was developed to deliver gamified versions of evidence-based activities drawn from various therapeutic approaches, including CBT, mindfulness-based stress reduction, and positive psychology. These activities are organized into tracks designed to help users focus on a particular area of concern, like reducing stress (see Carpenter et al., 2016, for a discussion) [</a:t>
            </a:r>
            <a:r>
              <a:rPr lang="en-US" sz="1200" kern="100">
                <a:solidFill>
                  <a:srgbClr val="10147E"/>
                </a:solidFill>
                <a:effectLst/>
                <a:latin typeface="Open Sans" panose="020B0606030504020204" pitchFamily="34" charset="0"/>
                <a:ea typeface="Aptos" panose="020B0004020202020204" pitchFamily="34" charset="0"/>
                <a:cs typeface="Times New Roman" panose="02020603050405020304" pitchFamily="18" charset="0"/>
                <a:hlinkClick r:id="rId3"/>
              </a:rPr>
              <a:t>Citation112</a:t>
            </a:r>
            <a:r>
              <a:rPr lang="en-US" sz="1200" kern="100">
                <a:solidFill>
                  <a:srgbClr val="333333"/>
                </a:solidFill>
                <a:effectLst/>
                <a:latin typeface="Open Sans" panose="020B0606030504020204" pitchFamily="34" charset="0"/>
                <a:ea typeface="Aptos" panose="020B0004020202020204" pitchFamily="34" charset="0"/>
                <a:cs typeface="Times New Roman" panose="02020603050405020304" pitchFamily="18" charset="0"/>
              </a:rPr>
              <a: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1FFD1A9-79F6-ED4F-A564-7E221854D371}" type="slidenum">
              <a:rPr lang="en-US" smtClean="0"/>
              <a:t>19</a:t>
            </a:fld>
            <a:endParaRPr lang="en-US"/>
          </a:p>
        </p:txBody>
      </p:sp>
    </p:spTree>
    <p:extLst>
      <p:ext uri="{BB962C8B-B14F-4D97-AF65-F5344CB8AC3E}">
        <p14:creationId xmlns:p14="http://schemas.microsoft.com/office/powerpoint/2010/main" val="75480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in 5 needing mental health </a:t>
            </a:r>
          </a:p>
        </p:txBody>
      </p:sp>
      <p:sp>
        <p:nvSpPr>
          <p:cNvPr id="4" name="Slide Number Placeholder 3"/>
          <p:cNvSpPr>
            <a:spLocks noGrp="1"/>
          </p:cNvSpPr>
          <p:nvPr>
            <p:ph type="sldNum" sz="quarter" idx="5"/>
          </p:nvPr>
        </p:nvSpPr>
        <p:spPr/>
        <p:txBody>
          <a:bodyPr/>
          <a:lstStyle/>
          <a:p>
            <a:fld id="{F1FFD1A9-79F6-ED4F-A564-7E221854D371}" type="slidenum">
              <a:rPr lang="en-US" smtClean="0"/>
              <a:t>23</a:t>
            </a:fld>
            <a:endParaRPr lang="en-US"/>
          </a:p>
        </p:txBody>
      </p:sp>
    </p:spTree>
    <p:extLst>
      <p:ext uri="{BB962C8B-B14F-4D97-AF65-F5344CB8AC3E}">
        <p14:creationId xmlns:p14="http://schemas.microsoft.com/office/powerpoint/2010/main" val="26814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BE25-B031-3067-6430-B38688807A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FB014-75FB-7699-BD72-ADBD88DF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AD6B11-A397-5406-A92E-127FECA6924A}"/>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5" name="Footer Placeholder 4">
            <a:extLst>
              <a:ext uri="{FF2B5EF4-FFF2-40B4-BE49-F238E27FC236}">
                <a16:creationId xmlns:a16="http://schemas.microsoft.com/office/drawing/2014/main" id="{7ECE353F-A4C1-8F2E-071F-155004C61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BA37D-46F9-BE4E-47B4-B931E7DA2E99}"/>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419581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E0B7-EA64-2F22-4679-B752B20FD4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54263-7CEF-24F2-34DB-D6982A6A7D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65980-187E-1854-C2CB-0316F66790B1}"/>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5" name="Footer Placeholder 4">
            <a:extLst>
              <a:ext uri="{FF2B5EF4-FFF2-40B4-BE49-F238E27FC236}">
                <a16:creationId xmlns:a16="http://schemas.microsoft.com/office/drawing/2014/main" id="{3E0FA6A1-63CD-A226-FCAC-DBA0160E8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C1A32-26D4-C2E9-2F05-213781B0322C}"/>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262753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3A8015-907D-A587-617E-985D58E7CC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62CEF9-7E90-51EE-1DB9-E74F177AE6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AA8AD-BF6D-DD3F-B0B5-AFCE8F05FD04}"/>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5" name="Footer Placeholder 4">
            <a:extLst>
              <a:ext uri="{FF2B5EF4-FFF2-40B4-BE49-F238E27FC236}">
                <a16:creationId xmlns:a16="http://schemas.microsoft.com/office/drawing/2014/main" id="{F6B9A974-7491-6F7E-1979-0101086D8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5BCE-832C-3FA1-09AC-0C3DEDEB1AB8}"/>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202502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8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51163" y="1215199"/>
            <a:ext cx="3775355" cy="518325"/>
          </a:xfrm>
          <a:prstGeom prst="rect">
            <a:avLst/>
          </a:prstGeom>
        </p:spPr>
        <p:txBody>
          <a:bodyPr wrap="square" lIns="228589" tIns="228589" rIns="228589" bIns="228589">
            <a:spAutoFit/>
          </a:bodyPr>
          <a:lstStyle>
            <a:lvl1pPr marL="0" indent="0">
              <a:buNone/>
              <a:defRPr sz="409">
                <a:solidFill>
                  <a:schemeClr val="accent5">
                    <a:lumMod val="50000"/>
                  </a:schemeClr>
                </a:solidFill>
                <a:latin typeface="Times New Roman" panose="02020603050405020304" pitchFamily="18" charset="0"/>
                <a:cs typeface="Times New Roman" panose="02020603050405020304" pitchFamily="18" charset="0"/>
              </a:defRPr>
            </a:lvl1pPr>
            <a:lvl2pPr marL="232231" indent="-89319">
              <a:defRPr sz="391">
                <a:latin typeface="Trebuchet MS" pitchFamily="34" charset="0"/>
              </a:defRPr>
            </a:lvl2pPr>
            <a:lvl3pPr marL="321550" indent="-89319">
              <a:defRPr sz="391">
                <a:latin typeface="Trebuchet MS" pitchFamily="34" charset="0"/>
              </a:defRPr>
            </a:lvl3pPr>
            <a:lvl4pPr marL="419802" indent="-98251">
              <a:defRPr sz="391">
                <a:latin typeface="Trebuchet MS" pitchFamily="34" charset="0"/>
              </a:defRPr>
            </a:lvl4pPr>
            <a:lvl5pPr marL="491257" indent="-71456">
              <a:defRPr sz="391">
                <a:latin typeface="Trebuchet MS" pitchFamily="34" charset="0"/>
              </a:defRPr>
            </a:lvl5pPr>
          </a:lstStyle>
          <a:p>
            <a:pPr lvl="0"/>
            <a:r>
              <a:rPr lang="en-US"/>
              <a:t>Type in or paste your text here</a:t>
            </a:r>
          </a:p>
        </p:txBody>
      </p:sp>
      <p:sp>
        <p:nvSpPr>
          <p:cNvPr id="6" name="Text Placeholder 5"/>
          <p:cNvSpPr>
            <a:spLocks noGrp="1"/>
          </p:cNvSpPr>
          <p:nvPr>
            <p:ph type="body" sz="quarter" idx="11" hasCustomPrompt="1"/>
          </p:nvPr>
        </p:nvSpPr>
        <p:spPr>
          <a:xfrm>
            <a:off x="256205" y="1023342"/>
            <a:ext cx="3770313" cy="265193"/>
          </a:xfrm>
          <a:prstGeom prst="rect">
            <a:avLst/>
          </a:prstGeom>
          <a:noFill/>
        </p:spPr>
        <p:txBody>
          <a:bodyPr wrap="square" lIns="91436" tIns="91436" rIns="91436" bIns="91436" anchor="ctr" anchorCtr="0">
            <a:spAutoFit/>
          </a:bodyPr>
          <a:lstStyle>
            <a:lvl1pPr marL="0" indent="0" algn="ctr">
              <a:buNone/>
              <a:defRPr sz="578" b="1" u="sng" baseline="0">
                <a:solidFill>
                  <a:schemeClr val="accent1"/>
                </a:solidFill>
              </a:defRPr>
            </a:lvl1pPr>
          </a:lstStyle>
          <a:p>
            <a:pPr lvl="0"/>
            <a:r>
              <a:rPr lang="en-US"/>
              <a:t>(click to add) INTRODUCTION or ABSTRACT</a:t>
            </a:r>
          </a:p>
        </p:txBody>
      </p:sp>
      <p:sp>
        <p:nvSpPr>
          <p:cNvPr id="19" name="Text Placeholder 3"/>
          <p:cNvSpPr>
            <a:spLocks noGrp="1"/>
          </p:cNvSpPr>
          <p:nvPr>
            <p:ph type="body" sz="quarter" idx="19" hasCustomPrompt="1"/>
          </p:nvPr>
        </p:nvSpPr>
        <p:spPr>
          <a:xfrm>
            <a:off x="256206" y="3722817"/>
            <a:ext cx="3775795" cy="518325"/>
          </a:xfrm>
          <a:prstGeom prst="rect">
            <a:avLst/>
          </a:prstGeom>
        </p:spPr>
        <p:txBody>
          <a:bodyPr wrap="square" lIns="228589" tIns="228589" rIns="228589" bIns="228589">
            <a:spAutoFit/>
          </a:bodyPr>
          <a:lstStyle>
            <a:lvl1pPr marL="0" indent="0">
              <a:buNone/>
              <a:defRPr sz="409">
                <a:solidFill>
                  <a:schemeClr val="accent5">
                    <a:lumMod val="50000"/>
                  </a:schemeClr>
                </a:solidFill>
                <a:latin typeface="Times New Roman" panose="02020603050405020304" pitchFamily="18" charset="0"/>
                <a:cs typeface="Times New Roman" panose="02020603050405020304" pitchFamily="18" charset="0"/>
              </a:defRPr>
            </a:lvl1pPr>
            <a:lvl2pPr marL="232231" indent="-89319">
              <a:defRPr sz="391">
                <a:latin typeface="Trebuchet MS" pitchFamily="34" charset="0"/>
              </a:defRPr>
            </a:lvl2pPr>
            <a:lvl3pPr marL="321550" indent="-89319">
              <a:defRPr sz="391">
                <a:latin typeface="Trebuchet MS" pitchFamily="34" charset="0"/>
              </a:defRPr>
            </a:lvl3pPr>
            <a:lvl4pPr marL="419802" indent="-98251">
              <a:defRPr sz="391">
                <a:latin typeface="Trebuchet MS" pitchFamily="34" charset="0"/>
              </a:defRPr>
            </a:lvl4pPr>
            <a:lvl5pPr marL="491257" indent="-71456">
              <a:defRPr sz="391">
                <a:latin typeface="Trebuchet MS" pitchFamily="34" charset="0"/>
              </a:defRPr>
            </a:lvl5pPr>
          </a:lstStyle>
          <a:p>
            <a:pPr lvl="0"/>
            <a:r>
              <a:rPr lang="en-US"/>
              <a:t>Type in or paste your text here</a:t>
            </a:r>
          </a:p>
        </p:txBody>
      </p:sp>
      <p:sp>
        <p:nvSpPr>
          <p:cNvPr id="20" name="Text Placeholder 5"/>
          <p:cNvSpPr>
            <a:spLocks noGrp="1"/>
          </p:cNvSpPr>
          <p:nvPr>
            <p:ph type="body" sz="quarter" idx="20" hasCustomPrompt="1"/>
          </p:nvPr>
        </p:nvSpPr>
        <p:spPr>
          <a:xfrm>
            <a:off x="261689" y="3518600"/>
            <a:ext cx="3770312" cy="265193"/>
          </a:xfrm>
          <a:prstGeom prst="rect">
            <a:avLst/>
          </a:prstGeom>
          <a:noFill/>
        </p:spPr>
        <p:txBody>
          <a:bodyPr wrap="square" lIns="91436" tIns="91436" rIns="91436" bIns="91436" anchor="ctr" anchorCtr="0">
            <a:spAutoFit/>
          </a:bodyPr>
          <a:lstStyle>
            <a:lvl1pPr marL="0" indent="0" algn="ctr">
              <a:buNone/>
              <a:defRPr sz="578" b="1" u="sng" baseline="0">
                <a:solidFill>
                  <a:schemeClr val="accent1"/>
                </a:solidFill>
              </a:defRPr>
            </a:lvl1pPr>
          </a:lstStyle>
          <a:p>
            <a:pPr lvl="0"/>
            <a:r>
              <a:rPr lang="en-US"/>
              <a:t>(click to add)  OBJECTIVES</a:t>
            </a:r>
          </a:p>
        </p:txBody>
      </p:sp>
      <p:sp>
        <p:nvSpPr>
          <p:cNvPr id="21" name="Text Placeholder 3"/>
          <p:cNvSpPr>
            <a:spLocks noGrp="1"/>
          </p:cNvSpPr>
          <p:nvPr>
            <p:ph type="body" sz="quarter" idx="21" hasCustomPrompt="1"/>
          </p:nvPr>
        </p:nvSpPr>
        <p:spPr>
          <a:xfrm>
            <a:off x="4209521" y="4402643"/>
            <a:ext cx="3769871" cy="518325"/>
          </a:xfrm>
          <a:prstGeom prst="rect">
            <a:avLst/>
          </a:prstGeom>
        </p:spPr>
        <p:txBody>
          <a:bodyPr wrap="square" lIns="228589" tIns="228589" rIns="228589" bIns="228589">
            <a:spAutoFit/>
          </a:bodyPr>
          <a:lstStyle>
            <a:lvl1pPr marL="0" indent="0">
              <a:buNone/>
              <a:defRPr sz="409">
                <a:solidFill>
                  <a:schemeClr val="accent5">
                    <a:lumMod val="50000"/>
                  </a:schemeClr>
                </a:solidFill>
                <a:latin typeface="Times New Roman" panose="02020603050405020304" pitchFamily="18" charset="0"/>
                <a:cs typeface="Times New Roman" panose="02020603050405020304" pitchFamily="18" charset="0"/>
              </a:defRPr>
            </a:lvl1pPr>
            <a:lvl2pPr marL="232231" indent="-89319">
              <a:defRPr sz="391">
                <a:latin typeface="Trebuchet MS" pitchFamily="34" charset="0"/>
              </a:defRPr>
            </a:lvl2pPr>
            <a:lvl3pPr marL="321550" indent="-89319">
              <a:defRPr sz="391">
                <a:latin typeface="Trebuchet MS" pitchFamily="34" charset="0"/>
              </a:defRPr>
            </a:lvl3pPr>
            <a:lvl4pPr marL="419802" indent="-98251">
              <a:defRPr sz="391">
                <a:latin typeface="Trebuchet MS" pitchFamily="34" charset="0"/>
              </a:defRPr>
            </a:lvl4pPr>
            <a:lvl5pPr marL="491257" indent="-71456">
              <a:defRPr sz="391">
                <a:latin typeface="Trebuchet MS" pitchFamily="34" charset="0"/>
              </a:defRPr>
            </a:lvl5pPr>
          </a:lstStyle>
          <a:p>
            <a:pPr lvl="0"/>
            <a:r>
              <a:rPr lang="en-US"/>
              <a:t>Type in or paste your text here</a:t>
            </a:r>
          </a:p>
        </p:txBody>
      </p:sp>
      <p:sp>
        <p:nvSpPr>
          <p:cNvPr id="22" name="Text Placeholder 5"/>
          <p:cNvSpPr>
            <a:spLocks noGrp="1"/>
          </p:cNvSpPr>
          <p:nvPr>
            <p:ph type="body" sz="quarter" idx="22" hasCustomPrompt="1"/>
          </p:nvPr>
        </p:nvSpPr>
        <p:spPr>
          <a:xfrm>
            <a:off x="4209521" y="4212440"/>
            <a:ext cx="3769871" cy="265193"/>
          </a:xfrm>
          <a:prstGeom prst="rect">
            <a:avLst/>
          </a:prstGeom>
          <a:noFill/>
        </p:spPr>
        <p:txBody>
          <a:bodyPr wrap="square" lIns="91436" tIns="91436" rIns="91436" bIns="91436" anchor="ctr" anchorCtr="0">
            <a:spAutoFit/>
          </a:bodyPr>
          <a:lstStyle>
            <a:lvl1pPr marL="0" indent="0" algn="ctr">
              <a:buNone/>
              <a:defRPr sz="578" b="1" u="sng" baseline="0">
                <a:solidFill>
                  <a:schemeClr val="accent1"/>
                </a:solidFill>
              </a:defRPr>
            </a:lvl1pPr>
          </a:lstStyle>
          <a:p>
            <a:pPr lvl="0"/>
            <a:r>
              <a:rPr lang="en-US"/>
              <a:t>(click to add)  MATERIALS &amp; METHODS</a:t>
            </a:r>
          </a:p>
        </p:txBody>
      </p:sp>
      <p:sp>
        <p:nvSpPr>
          <p:cNvPr id="23" name="Text Placeholder 3"/>
          <p:cNvSpPr>
            <a:spLocks noGrp="1"/>
          </p:cNvSpPr>
          <p:nvPr>
            <p:ph type="body" sz="quarter" idx="23" hasCustomPrompt="1"/>
          </p:nvPr>
        </p:nvSpPr>
        <p:spPr>
          <a:xfrm>
            <a:off x="4211726" y="1216853"/>
            <a:ext cx="3769871" cy="518325"/>
          </a:xfrm>
          <a:prstGeom prst="rect">
            <a:avLst/>
          </a:prstGeom>
        </p:spPr>
        <p:txBody>
          <a:bodyPr wrap="square" lIns="228589" tIns="228589" rIns="228589" bIns="228589">
            <a:spAutoFit/>
          </a:bodyPr>
          <a:lstStyle>
            <a:lvl1pPr marL="0" indent="0">
              <a:buNone/>
              <a:defRPr sz="409">
                <a:solidFill>
                  <a:schemeClr val="accent5">
                    <a:lumMod val="50000"/>
                  </a:schemeClr>
                </a:solidFill>
                <a:latin typeface="Times New Roman" panose="02020603050405020304" pitchFamily="18" charset="0"/>
                <a:cs typeface="Times New Roman" panose="02020603050405020304" pitchFamily="18" charset="0"/>
              </a:defRPr>
            </a:lvl1pPr>
            <a:lvl2pPr marL="232231" indent="-89319">
              <a:defRPr sz="391">
                <a:latin typeface="Trebuchet MS" pitchFamily="34" charset="0"/>
              </a:defRPr>
            </a:lvl2pPr>
            <a:lvl3pPr marL="321550" indent="-89319">
              <a:defRPr sz="391">
                <a:latin typeface="Trebuchet MS" pitchFamily="34" charset="0"/>
              </a:defRPr>
            </a:lvl3pPr>
            <a:lvl4pPr marL="419802" indent="-98251">
              <a:defRPr sz="391">
                <a:latin typeface="Trebuchet MS" pitchFamily="34" charset="0"/>
              </a:defRPr>
            </a:lvl4pPr>
            <a:lvl5pPr marL="491257" indent="-71456">
              <a:defRPr sz="391">
                <a:latin typeface="Trebuchet MS" pitchFamily="34" charset="0"/>
              </a:defRPr>
            </a:lvl5pPr>
          </a:lstStyle>
          <a:p>
            <a:pPr lvl="0"/>
            <a:r>
              <a:rPr lang="en-US"/>
              <a:t>Type in or paste your text here</a:t>
            </a:r>
          </a:p>
        </p:txBody>
      </p:sp>
      <p:sp>
        <p:nvSpPr>
          <p:cNvPr id="24" name="Text Placeholder 5"/>
          <p:cNvSpPr>
            <a:spLocks noGrp="1"/>
          </p:cNvSpPr>
          <p:nvPr>
            <p:ph type="body" sz="quarter" idx="24" hasCustomPrompt="1"/>
          </p:nvPr>
        </p:nvSpPr>
        <p:spPr>
          <a:xfrm>
            <a:off x="4209963" y="1023342"/>
            <a:ext cx="3772076" cy="265193"/>
          </a:xfrm>
          <a:prstGeom prst="rect">
            <a:avLst/>
          </a:prstGeom>
          <a:noFill/>
        </p:spPr>
        <p:txBody>
          <a:bodyPr wrap="square" lIns="91436" tIns="91436" rIns="91436" bIns="91436" anchor="ctr" anchorCtr="0">
            <a:spAutoFit/>
          </a:bodyPr>
          <a:lstStyle>
            <a:lvl1pPr marL="0" indent="0" algn="ctr">
              <a:buNone/>
              <a:tabLst/>
              <a:defRPr sz="578" b="1" u="sng" baseline="0">
                <a:solidFill>
                  <a:schemeClr val="accent1"/>
                </a:solidFill>
              </a:defRPr>
            </a:lvl1pPr>
          </a:lstStyle>
          <a:p>
            <a:pPr lvl="0"/>
            <a:r>
              <a:rPr lang="en-US"/>
              <a:t>(click to add)  RESULTS</a:t>
            </a:r>
          </a:p>
        </p:txBody>
      </p:sp>
      <p:sp>
        <p:nvSpPr>
          <p:cNvPr id="25" name="Text Placeholder 5"/>
          <p:cNvSpPr>
            <a:spLocks noGrp="1"/>
          </p:cNvSpPr>
          <p:nvPr>
            <p:ph type="body" sz="quarter" idx="25" hasCustomPrompt="1"/>
          </p:nvPr>
        </p:nvSpPr>
        <p:spPr>
          <a:xfrm>
            <a:off x="8165484" y="1023342"/>
            <a:ext cx="3771119" cy="265193"/>
          </a:xfrm>
          <a:prstGeom prst="rect">
            <a:avLst/>
          </a:prstGeom>
          <a:noFill/>
        </p:spPr>
        <p:txBody>
          <a:bodyPr wrap="square" lIns="91436" tIns="91436" rIns="91436" bIns="91436" anchor="ctr" anchorCtr="0">
            <a:spAutoFit/>
          </a:bodyPr>
          <a:lstStyle>
            <a:lvl1pPr marL="0" indent="0" algn="ctr">
              <a:buNone/>
              <a:defRPr sz="578" b="1" u="sng" baseline="0">
                <a:solidFill>
                  <a:schemeClr val="accent1"/>
                </a:solidFill>
              </a:defRPr>
            </a:lvl1pPr>
          </a:lstStyle>
          <a:p>
            <a:pPr lvl="0"/>
            <a:r>
              <a:rPr lang="en-US"/>
              <a:t>(click to add)  CONCLUSIONS</a:t>
            </a:r>
          </a:p>
        </p:txBody>
      </p:sp>
      <p:sp>
        <p:nvSpPr>
          <p:cNvPr id="26" name="Text Placeholder 3"/>
          <p:cNvSpPr>
            <a:spLocks noGrp="1"/>
          </p:cNvSpPr>
          <p:nvPr>
            <p:ph type="body" sz="quarter" idx="26" hasCustomPrompt="1"/>
          </p:nvPr>
        </p:nvSpPr>
        <p:spPr>
          <a:xfrm>
            <a:off x="8165484" y="1215199"/>
            <a:ext cx="3771119" cy="518325"/>
          </a:xfrm>
          <a:prstGeom prst="rect">
            <a:avLst/>
          </a:prstGeom>
        </p:spPr>
        <p:txBody>
          <a:bodyPr wrap="square" lIns="228589" tIns="228589" rIns="228589" bIns="228589">
            <a:spAutoFit/>
          </a:bodyPr>
          <a:lstStyle>
            <a:lvl1pPr marL="0" indent="0">
              <a:buNone/>
              <a:defRPr sz="409">
                <a:solidFill>
                  <a:schemeClr val="accent5">
                    <a:lumMod val="50000"/>
                  </a:schemeClr>
                </a:solidFill>
                <a:latin typeface="Times New Roman" panose="02020603050405020304" pitchFamily="18" charset="0"/>
                <a:cs typeface="Times New Roman" panose="02020603050405020304" pitchFamily="18" charset="0"/>
              </a:defRPr>
            </a:lvl1pPr>
            <a:lvl2pPr marL="232231" indent="-89319">
              <a:defRPr sz="391">
                <a:latin typeface="Trebuchet MS" pitchFamily="34" charset="0"/>
              </a:defRPr>
            </a:lvl2pPr>
            <a:lvl3pPr marL="321550" indent="-89319">
              <a:defRPr sz="391">
                <a:latin typeface="Trebuchet MS" pitchFamily="34" charset="0"/>
              </a:defRPr>
            </a:lvl3pPr>
            <a:lvl4pPr marL="419802" indent="-98251">
              <a:defRPr sz="391">
                <a:latin typeface="Trebuchet MS" pitchFamily="34" charset="0"/>
              </a:defRPr>
            </a:lvl4pPr>
            <a:lvl5pPr marL="491257" indent="-71456">
              <a:defRPr sz="391">
                <a:latin typeface="Trebuchet MS" pitchFamily="34" charset="0"/>
              </a:defRPr>
            </a:lvl5pPr>
          </a:lstStyle>
          <a:p>
            <a:pPr lvl="0"/>
            <a:r>
              <a:rPr lang="en-US"/>
              <a:t>Type in or paste your text here</a:t>
            </a:r>
          </a:p>
        </p:txBody>
      </p:sp>
      <p:sp>
        <p:nvSpPr>
          <p:cNvPr id="27" name="Text Placeholder 5"/>
          <p:cNvSpPr>
            <a:spLocks noGrp="1"/>
          </p:cNvSpPr>
          <p:nvPr>
            <p:ph type="body" sz="quarter" idx="27" hasCustomPrompt="1"/>
          </p:nvPr>
        </p:nvSpPr>
        <p:spPr>
          <a:xfrm>
            <a:off x="8165484" y="3511911"/>
            <a:ext cx="3771119" cy="265193"/>
          </a:xfrm>
          <a:prstGeom prst="rect">
            <a:avLst/>
          </a:prstGeom>
          <a:noFill/>
        </p:spPr>
        <p:txBody>
          <a:bodyPr wrap="square" lIns="91436" tIns="91436" rIns="91436" bIns="91436" anchor="ctr" anchorCtr="0">
            <a:spAutoFit/>
          </a:bodyPr>
          <a:lstStyle>
            <a:lvl1pPr marL="0" indent="0" algn="ctr">
              <a:buNone/>
              <a:defRPr sz="578" b="1" u="sng" baseline="0">
                <a:solidFill>
                  <a:schemeClr val="accent1"/>
                </a:solidFill>
              </a:defRPr>
            </a:lvl1pPr>
          </a:lstStyle>
          <a:p>
            <a:pPr lvl="0"/>
            <a:r>
              <a:rPr lang="en-US"/>
              <a:t>(click to add)  REFERENCES</a:t>
            </a:r>
          </a:p>
        </p:txBody>
      </p:sp>
      <p:sp>
        <p:nvSpPr>
          <p:cNvPr id="28" name="Text Placeholder 3"/>
          <p:cNvSpPr>
            <a:spLocks noGrp="1"/>
          </p:cNvSpPr>
          <p:nvPr>
            <p:ph type="body" sz="quarter" idx="28" hasCustomPrompt="1"/>
          </p:nvPr>
        </p:nvSpPr>
        <p:spPr>
          <a:xfrm>
            <a:off x="8164087" y="3703767"/>
            <a:ext cx="3772517" cy="518325"/>
          </a:xfrm>
          <a:prstGeom prst="rect">
            <a:avLst/>
          </a:prstGeom>
        </p:spPr>
        <p:txBody>
          <a:bodyPr wrap="square" lIns="228589" tIns="228589" rIns="228589" bIns="228589">
            <a:spAutoFit/>
          </a:bodyPr>
          <a:lstStyle>
            <a:lvl1pPr marL="0" indent="0">
              <a:buNone/>
              <a:defRPr sz="409">
                <a:solidFill>
                  <a:schemeClr val="accent5">
                    <a:lumMod val="50000"/>
                  </a:schemeClr>
                </a:solidFill>
                <a:latin typeface="Times New Roman" panose="02020603050405020304" pitchFamily="18" charset="0"/>
                <a:cs typeface="Times New Roman" panose="02020603050405020304" pitchFamily="18" charset="0"/>
              </a:defRPr>
            </a:lvl1pPr>
            <a:lvl2pPr marL="232231" indent="-89319">
              <a:defRPr sz="391">
                <a:latin typeface="Trebuchet MS" pitchFamily="34" charset="0"/>
              </a:defRPr>
            </a:lvl2pPr>
            <a:lvl3pPr marL="321550" indent="-89319">
              <a:defRPr sz="391">
                <a:latin typeface="Trebuchet MS" pitchFamily="34" charset="0"/>
              </a:defRPr>
            </a:lvl3pPr>
            <a:lvl4pPr marL="419802" indent="-98251">
              <a:defRPr sz="391">
                <a:latin typeface="Trebuchet MS" pitchFamily="34" charset="0"/>
              </a:defRPr>
            </a:lvl4pPr>
            <a:lvl5pPr marL="491257" indent="-71456">
              <a:defRPr sz="391">
                <a:latin typeface="Trebuchet MS" pitchFamily="34" charset="0"/>
              </a:defRPr>
            </a:lvl5pPr>
          </a:lstStyle>
          <a:p>
            <a:pPr lvl="0"/>
            <a:r>
              <a:rPr lang="en-US"/>
              <a:t>Type in or paste your text here</a:t>
            </a:r>
          </a:p>
        </p:txBody>
      </p:sp>
      <p:sp>
        <p:nvSpPr>
          <p:cNvPr id="29" name="Text Placeholder 5"/>
          <p:cNvSpPr>
            <a:spLocks noGrp="1"/>
          </p:cNvSpPr>
          <p:nvPr>
            <p:ph type="body" sz="quarter" idx="29" hasCustomPrompt="1"/>
          </p:nvPr>
        </p:nvSpPr>
        <p:spPr>
          <a:xfrm>
            <a:off x="8165484" y="5276189"/>
            <a:ext cx="3771119" cy="265193"/>
          </a:xfrm>
          <a:prstGeom prst="rect">
            <a:avLst/>
          </a:prstGeom>
          <a:noFill/>
        </p:spPr>
        <p:txBody>
          <a:bodyPr wrap="square" lIns="91436" tIns="91436" rIns="91436" bIns="91436" anchor="ctr" anchorCtr="0">
            <a:spAutoFit/>
          </a:bodyPr>
          <a:lstStyle>
            <a:lvl1pPr marL="0" indent="0" algn="ctr">
              <a:buNone/>
              <a:defRPr sz="578" b="1" u="sng" baseline="0">
                <a:solidFill>
                  <a:schemeClr val="accent1"/>
                </a:solidFill>
              </a:defRPr>
            </a:lvl1pPr>
          </a:lstStyle>
          <a:p>
            <a:pPr lvl="0"/>
            <a:r>
              <a:rPr lang="en-US"/>
              <a:t>(click to add)  ACKNOWLEDGEMENTS  or  CONTACT</a:t>
            </a:r>
          </a:p>
        </p:txBody>
      </p:sp>
      <p:sp>
        <p:nvSpPr>
          <p:cNvPr id="30" name="Text Placeholder 3"/>
          <p:cNvSpPr>
            <a:spLocks noGrp="1"/>
          </p:cNvSpPr>
          <p:nvPr>
            <p:ph type="body" sz="quarter" idx="30" hasCustomPrompt="1"/>
          </p:nvPr>
        </p:nvSpPr>
        <p:spPr>
          <a:xfrm>
            <a:off x="8165484" y="5468046"/>
            <a:ext cx="3772517" cy="518325"/>
          </a:xfrm>
          <a:prstGeom prst="rect">
            <a:avLst/>
          </a:prstGeom>
        </p:spPr>
        <p:txBody>
          <a:bodyPr wrap="square" lIns="228589" tIns="228589" rIns="228589" bIns="228589">
            <a:spAutoFit/>
          </a:bodyPr>
          <a:lstStyle>
            <a:lvl1pPr marL="0" indent="0">
              <a:buNone/>
              <a:defRPr sz="409">
                <a:solidFill>
                  <a:schemeClr val="accent5">
                    <a:lumMod val="50000"/>
                  </a:schemeClr>
                </a:solidFill>
                <a:latin typeface="Times New Roman" panose="02020603050405020304" pitchFamily="18" charset="0"/>
                <a:cs typeface="Times New Roman" panose="02020603050405020304" pitchFamily="18" charset="0"/>
              </a:defRPr>
            </a:lvl1pPr>
            <a:lvl2pPr marL="232231" indent="-89319">
              <a:defRPr sz="391">
                <a:latin typeface="Trebuchet MS" pitchFamily="34" charset="0"/>
              </a:defRPr>
            </a:lvl2pPr>
            <a:lvl3pPr marL="321550" indent="-89319">
              <a:defRPr sz="391">
                <a:latin typeface="Trebuchet MS" pitchFamily="34" charset="0"/>
              </a:defRPr>
            </a:lvl3pPr>
            <a:lvl4pPr marL="419802" indent="-98251">
              <a:defRPr sz="391">
                <a:latin typeface="Trebuchet MS" pitchFamily="34" charset="0"/>
              </a:defRPr>
            </a:lvl4pPr>
            <a:lvl5pPr marL="491257" indent="-71456">
              <a:defRPr sz="391">
                <a:latin typeface="Trebuchet MS" pitchFamily="34" charset="0"/>
              </a:defRPr>
            </a:lvl5pPr>
          </a:lstStyle>
          <a:p>
            <a:pPr lvl="0"/>
            <a:r>
              <a:rPr lang="en-US"/>
              <a:t>Type in or paste your text here</a:t>
            </a:r>
          </a:p>
        </p:txBody>
      </p:sp>
      <p:sp>
        <p:nvSpPr>
          <p:cNvPr id="77" name="Text Placeholder 76"/>
          <p:cNvSpPr>
            <a:spLocks noGrp="1"/>
          </p:cNvSpPr>
          <p:nvPr>
            <p:ph type="body" sz="quarter" idx="150" hasCustomPrompt="1"/>
          </p:nvPr>
        </p:nvSpPr>
        <p:spPr>
          <a:xfrm>
            <a:off x="1619250" y="734788"/>
            <a:ext cx="8953500" cy="200025"/>
          </a:xfrm>
          <a:prstGeom prst="rect">
            <a:avLst/>
          </a:prstGeom>
        </p:spPr>
        <p:txBody>
          <a:bodyPr>
            <a:normAutofit/>
          </a:bodyPr>
          <a:lstStyle>
            <a:lvl1pPr marL="0" indent="0" algn="ctr">
              <a:buFontTx/>
              <a:buNone/>
              <a:defRPr sz="921">
                <a:solidFill>
                  <a:schemeClr val="bg1"/>
                </a:solidFill>
                <a:latin typeface="+mj-lt"/>
              </a:defRPr>
            </a:lvl1pPr>
            <a:lvl2pPr>
              <a:buFontTx/>
              <a:buNone/>
              <a:defRPr sz="1125"/>
            </a:lvl2pPr>
            <a:lvl3pPr>
              <a:buFontTx/>
              <a:buNone/>
              <a:defRPr sz="1125"/>
            </a:lvl3pPr>
            <a:lvl4pPr>
              <a:buFontTx/>
              <a:buNone/>
              <a:defRPr sz="1125"/>
            </a:lvl4pPr>
            <a:lvl5pPr>
              <a:buFontTx/>
              <a:buNone/>
              <a:defRPr sz="1125"/>
            </a:lvl5pPr>
          </a:lstStyle>
          <a:p>
            <a:pPr lvl="0"/>
            <a:r>
              <a:rPr lang="en-US"/>
              <a:t>Click here to add affiliations</a:t>
            </a:r>
          </a:p>
        </p:txBody>
      </p:sp>
      <p:sp>
        <p:nvSpPr>
          <p:cNvPr id="78" name="Text Placeholder 76"/>
          <p:cNvSpPr>
            <a:spLocks noGrp="1"/>
          </p:cNvSpPr>
          <p:nvPr>
            <p:ph type="body" sz="quarter" idx="151" hasCustomPrompt="1"/>
          </p:nvPr>
        </p:nvSpPr>
        <p:spPr>
          <a:xfrm>
            <a:off x="1619250" y="445467"/>
            <a:ext cx="8953500" cy="289322"/>
          </a:xfrm>
          <a:prstGeom prst="rect">
            <a:avLst/>
          </a:prstGeom>
        </p:spPr>
        <p:txBody>
          <a:bodyPr anchor="t" anchorCtr="1">
            <a:normAutofit/>
          </a:bodyPr>
          <a:lstStyle>
            <a:lvl1pPr marL="0" indent="0" algn="ctr">
              <a:buFontTx/>
              <a:buNone/>
              <a:defRPr sz="1364">
                <a:solidFill>
                  <a:schemeClr val="bg1"/>
                </a:solidFill>
                <a:latin typeface="+mj-lt"/>
              </a:defRPr>
            </a:lvl1pPr>
            <a:lvl2pPr>
              <a:buFontTx/>
              <a:buNone/>
              <a:defRPr sz="1125"/>
            </a:lvl2pPr>
            <a:lvl3pPr>
              <a:buFontTx/>
              <a:buNone/>
              <a:defRPr sz="1125"/>
            </a:lvl3pPr>
            <a:lvl4pPr>
              <a:buFontTx/>
              <a:buNone/>
              <a:defRPr sz="1125"/>
            </a:lvl4pPr>
            <a:lvl5pPr>
              <a:buFontTx/>
              <a:buNone/>
              <a:defRPr sz="1125"/>
            </a:lvl5pPr>
          </a:lstStyle>
          <a:p>
            <a:pPr lvl="0"/>
            <a:r>
              <a:rPr lang="en-US"/>
              <a:t>Click here to add authors</a:t>
            </a:r>
          </a:p>
        </p:txBody>
      </p:sp>
      <p:sp>
        <p:nvSpPr>
          <p:cNvPr id="79" name="Text Placeholder 76"/>
          <p:cNvSpPr>
            <a:spLocks noGrp="1"/>
          </p:cNvSpPr>
          <p:nvPr>
            <p:ph type="body" sz="quarter" idx="153" hasCustomPrompt="1"/>
          </p:nvPr>
        </p:nvSpPr>
        <p:spPr>
          <a:xfrm>
            <a:off x="1619250" y="91307"/>
            <a:ext cx="8953500" cy="354160"/>
          </a:xfrm>
          <a:prstGeom prst="rect">
            <a:avLst/>
          </a:prstGeom>
        </p:spPr>
        <p:txBody>
          <a:bodyPr anchor="t" anchorCtr="1">
            <a:normAutofit/>
          </a:bodyPr>
          <a:lstStyle>
            <a:lvl1pPr marL="0" indent="0" algn="ctr">
              <a:buFontTx/>
              <a:buNone/>
              <a:defRPr sz="1637" b="1">
                <a:solidFill>
                  <a:schemeClr val="bg1"/>
                </a:solidFill>
                <a:latin typeface="+mj-lt"/>
              </a:defRPr>
            </a:lvl1pPr>
            <a:lvl2pPr>
              <a:buFontTx/>
              <a:buNone/>
              <a:defRPr sz="1125"/>
            </a:lvl2pPr>
            <a:lvl3pPr>
              <a:buFontTx/>
              <a:buNone/>
              <a:defRPr sz="1125"/>
            </a:lvl3pPr>
            <a:lvl4pPr>
              <a:buFontTx/>
              <a:buNone/>
              <a:defRPr sz="1125"/>
            </a:lvl4pPr>
            <a:lvl5pPr>
              <a:buFontTx/>
              <a:buNone/>
              <a:defRPr sz="1125"/>
            </a:lvl5pPr>
          </a:lstStyle>
          <a:p>
            <a:pPr lvl="0"/>
            <a:r>
              <a:rPr lang="en-US"/>
              <a:t>Click here to add title</a:t>
            </a:r>
          </a:p>
        </p:txBody>
      </p:sp>
      <p:sp>
        <p:nvSpPr>
          <p:cNvPr id="31" name="TextBox 30"/>
          <p:cNvSpPr txBox="1"/>
          <p:nvPr userDrawn="1"/>
        </p:nvSpPr>
        <p:spPr>
          <a:xfrm>
            <a:off x="5036535" y="2182091"/>
            <a:ext cx="2624214" cy="155299"/>
          </a:xfrm>
          <a:prstGeom prst="rect">
            <a:avLst/>
          </a:prstGeom>
          <a:noFill/>
        </p:spPr>
        <p:txBody>
          <a:bodyPr wrap="square" rtlCol="0">
            <a:spAutoFit/>
          </a:bodyPr>
          <a:lstStyle/>
          <a:p>
            <a:endParaRPr lang="en-US" sz="409">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21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D09-D6BA-8FF1-F2EC-FCBF07668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86FAD-5AD7-6067-1B0B-20A0D868B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9B8A4-9694-0FF9-DD64-F75EF83D8C11}"/>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5" name="Footer Placeholder 4">
            <a:extLst>
              <a:ext uri="{FF2B5EF4-FFF2-40B4-BE49-F238E27FC236}">
                <a16:creationId xmlns:a16="http://schemas.microsoft.com/office/drawing/2014/main" id="{4C257069-5B24-8367-3D4E-1AC79C440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F9F3-3EF5-4AD3-2E0F-64BC775C32A4}"/>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224723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A7A4-1344-D453-ABB8-2C3B9C8CD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26322A-F10D-ACB9-EB66-07B75045CC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6E42DA-F463-F33B-BE8F-DF4C19A3ADC6}"/>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5" name="Footer Placeholder 4">
            <a:extLst>
              <a:ext uri="{FF2B5EF4-FFF2-40B4-BE49-F238E27FC236}">
                <a16:creationId xmlns:a16="http://schemas.microsoft.com/office/drawing/2014/main" id="{A513FF44-79B8-CA18-EB42-D622BA996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984A-3BBE-8EE2-BFDF-50DD3006E4CB}"/>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1884792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8B28-5B4A-8ED3-B9BA-C772E89C2C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6BB5E-1140-8639-9F25-55E7605C21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5CA3D6-DA57-D1F7-6EE7-903609396D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A0C896-9317-6C42-138A-0AA91A4F66C3}"/>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6" name="Footer Placeholder 5">
            <a:extLst>
              <a:ext uri="{FF2B5EF4-FFF2-40B4-BE49-F238E27FC236}">
                <a16:creationId xmlns:a16="http://schemas.microsoft.com/office/drawing/2014/main" id="{707D714D-7927-664E-43D0-2BB3B3C95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2F518-372A-4C6A-4B30-90C7B2FA6ADA}"/>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376394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0553C-7689-05E9-433D-CD4C67B15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764B6A-6058-54E9-4A1E-65B0AD45A3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0D1AF0-AFE0-82FC-4AD1-D945484D46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8DCFD-2156-FBE3-96CB-090FA28916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D84AF-606A-6BFE-CEEE-AAC84E2EC9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3D67CF-E9F5-6F72-7396-AFD1E207C5C4}"/>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8" name="Footer Placeholder 7">
            <a:extLst>
              <a:ext uri="{FF2B5EF4-FFF2-40B4-BE49-F238E27FC236}">
                <a16:creationId xmlns:a16="http://schemas.microsoft.com/office/drawing/2014/main" id="{446BD185-A88E-B335-3B34-4996973EF1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EF36C4-8989-6F30-B254-7139FD7F9790}"/>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275640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D480-4463-61EC-56BA-8C50FA4788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9AA544-5A1F-A769-0D3A-0CA89C79A724}"/>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4" name="Footer Placeholder 3">
            <a:extLst>
              <a:ext uri="{FF2B5EF4-FFF2-40B4-BE49-F238E27FC236}">
                <a16:creationId xmlns:a16="http://schemas.microsoft.com/office/drawing/2014/main" id="{5D31B367-61B7-ABED-3103-E7A020C1B6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A51871-2B00-210E-C2F1-777F5C1C6EBA}"/>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46026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FED92-350B-E3C9-36E1-E56F07081E88}"/>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3" name="Footer Placeholder 2">
            <a:extLst>
              <a:ext uri="{FF2B5EF4-FFF2-40B4-BE49-F238E27FC236}">
                <a16:creationId xmlns:a16="http://schemas.microsoft.com/office/drawing/2014/main" id="{9EA6BB88-57C9-A8FC-692B-41108DB3BB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6ED31D-1CD2-0F34-C709-93D7A02FF34D}"/>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3886780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7E9-B339-1451-0FB8-4E72CC45C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EF8F2F-09F1-E348-4673-0D71A218F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13E86-5897-52B6-8A59-584ADF4B9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A1B17-B12D-71D7-C2DF-D3A9441511C3}"/>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6" name="Footer Placeholder 5">
            <a:extLst>
              <a:ext uri="{FF2B5EF4-FFF2-40B4-BE49-F238E27FC236}">
                <a16:creationId xmlns:a16="http://schemas.microsoft.com/office/drawing/2014/main" id="{C99DC7CF-1191-5956-3B37-2D4CB569CA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C1936-4784-54DB-0EE1-816DC7394792}"/>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89533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AD11-6F4C-02B6-AD52-C8D9D0DCF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CFC0CA-F084-9EEA-82B1-DCBBA35AE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ADF6C2-50BD-599C-FD84-D72BC684B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7959BC-176F-D4ED-74A0-0FEC5D4D361A}"/>
              </a:ext>
            </a:extLst>
          </p:cNvPr>
          <p:cNvSpPr>
            <a:spLocks noGrp="1"/>
          </p:cNvSpPr>
          <p:nvPr>
            <p:ph type="dt" sz="half" idx="10"/>
          </p:nvPr>
        </p:nvSpPr>
        <p:spPr/>
        <p:txBody>
          <a:bodyPr/>
          <a:lstStyle/>
          <a:p>
            <a:fld id="{5DDAE216-7C05-A84C-B810-E55EC18E0A45}" type="datetimeFigureOut">
              <a:rPr lang="en-US" smtClean="0"/>
              <a:t>2/27/25</a:t>
            </a:fld>
            <a:endParaRPr lang="en-US"/>
          </a:p>
        </p:txBody>
      </p:sp>
      <p:sp>
        <p:nvSpPr>
          <p:cNvPr id="6" name="Footer Placeholder 5">
            <a:extLst>
              <a:ext uri="{FF2B5EF4-FFF2-40B4-BE49-F238E27FC236}">
                <a16:creationId xmlns:a16="http://schemas.microsoft.com/office/drawing/2014/main" id="{D946CFAA-2DB5-23B5-DD8D-E5CF8EF0C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A152D-6A0B-0687-8383-7C2E25F2C3A3}"/>
              </a:ext>
            </a:extLst>
          </p:cNvPr>
          <p:cNvSpPr>
            <a:spLocks noGrp="1"/>
          </p:cNvSpPr>
          <p:nvPr>
            <p:ph type="sldNum" sz="quarter" idx="12"/>
          </p:nvPr>
        </p:nvSpPr>
        <p:spPr/>
        <p:txBody>
          <a:bodyPr/>
          <a:lstStyle/>
          <a:p>
            <a:fld id="{6B4DB2FB-AC77-934E-9765-A5DD703F4FF4}" type="slidenum">
              <a:rPr lang="en-US" smtClean="0"/>
              <a:t>‹#›</a:t>
            </a:fld>
            <a:endParaRPr lang="en-US"/>
          </a:p>
        </p:txBody>
      </p:sp>
    </p:spTree>
    <p:extLst>
      <p:ext uri="{BB962C8B-B14F-4D97-AF65-F5344CB8AC3E}">
        <p14:creationId xmlns:p14="http://schemas.microsoft.com/office/powerpoint/2010/main" val="2873115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C45412-EE50-5BF6-A72D-02AF3CE466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9A5C00-B801-9D60-26D3-6E211129F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83835-A1D5-0AA7-4135-A106A6FD35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DAE216-7C05-A84C-B810-E55EC18E0A45}" type="datetimeFigureOut">
              <a:rPr lang="en-US" smtClean="0"/>
              <a:t>2/27/25</a:t>
            </a:fld>
            <a:endParaRPr lang="en-US"/>
          </a:p>
        </p:txBody>
      </p:sp>
      <p:sp>
        <p:nvSpPr>
          <p:cNvPr id="5" name="Footer Placeholder 4">
            <a:extLst>
              <a:ext uri="{FF2B5EF4-FFF2-40B4-BE49-F238E27FC236}">
                <a16:creationId xmlns:a16="http://schemas.microsoft.com/office/drawing/2014/main" id="{18CD2EF8-0773-CBEB-C661-9C4FBB956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128880E-44EF-6916-A73D-D654CDEC12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4DB2FB-AC77-934E-9765-A5DD703F4FF4}" type="slidenum">
              <a:rPr lang="en-US" smtClean="0"/>
              <a:t>‹#›</a:t>
            </a:fld>
            <a:endParaRPr lang="en-US"/>
          </a:p>
        </p:txBody>
      </p:sp>
    </p:spTree>
    <p:extLst>
      <p:ext uri="{BB962C8B-B14F-4D97-AF65-F5344CB8AC3E}">
        <p14:creationId xmlns:p14="http://schemas.microsoft.com/office/powerpoint/2010/main" val="388668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2196/44838"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2196/17916" TargetMode="External"/><Relationship Id="rId2" Type="http://schemas.openxmlformats.org/officeDocument/2006/relationships/hyperlink" Target="https://doi.org/10.1097/j.pain.0000000000002145" TargetMode="Externa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s://doi.org/10.1093/pm/pnx263"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hyperlink" Target="https://doi.org/10.3390/ijerph18062929_"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doi.org/10.1080/17434440.2021.2013200" TargetMode="External"/><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monasticacademy.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210/clinem/dgaa850" TargetMode="External"/><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customXml" Target="../ink/ink1.xml"/><Relationship Id="rId4" Type="http://schemas.openxmlformats.org/officeDocument/2006/relationships/hyperlink" Target="https://doi.org/10.1210/clinem/dgaa85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2196/19928"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3389/fpsyg.2023.1148243"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8" Type="http://schemas.openxmlformats.org/officeDocument/2006/relationships/hyperlink" Target="https://doi.org/10.1177/17456916221134490souleris" TargetMode="External"/><Relationship Id="rId3" Type="http://schemas.openxmlformats.org/officeDocument/2006/relationships/hyperlink" Target="https://doi.org/10.2196/jmir.3147" TargetMode="External"/><Relationship Id="rId7" Type="http://schemas.openxmlformats.org/officeDocument/2006/relationships/hyperlink" Target="https://counterhate.com/research/ai-tools-and-eating-disorders/" TargetMode="External"/><Relationship Id="rId2" Type="http://schemas.openxmlformats.org/officeDocument/2006/relationships/hyperlink" Target="https://doi.org/10.1007/s11916-019-0827-4" TargetMode="External"/><Relationship Id="rId1" Type="http://schemas.openxmlformats.org/officeDocument/2006/relationships/slideLayout" Target="../slideLayouts/slideLayout2.xml"/><Relationship Id="rId6" Type="http://schemas.openxmlformats.org/officeDocument/2006/relationships/hyperlink" Target="https://doi.org/10.1186/s13012-024-01357-9" TargetMode="External"/><Relationship Id="rId5" Type="http://schemas.openxmlformats.org/officeDocument/2006/relationships/hyperlink" Target="https://doi.org/10.1007/s00125-019-4864-7" TargetMode="External"/><Relationship Id="rId4" Type="http://schemas.openxmlformats.org/officeDocument/2006/relationships/hyperlink" Target="https://aclanthology.org/2024.naacl-long.290/" TargetMode="External"/><Relationship Id="rId9" Type="http://schemas.openxmlformats.org/officeDocument/2006/relationships/hyperlink" Target="https://doi.org/10.1007/s40501-019-00181-z"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ECA2A4-311D-7115-92D5-B1D6971783F3}"/>
              </a:ext>
            </a:extLst>
          </p:cNvPr>
          <p:cNvSpPr>
            <a:spLocks noGrp="1"/>
          </p:cNvSpPr>
          <p:nvPr>
            <p:ph type="ctrTitle"/>
          </p:nvPr>
        </p:nvSpPr>
        <p:spPr>
          <a:xfrm>
            <a:off x="713905" y="793128"/>
            <a:ext cx="5748809" cy="2635993"/>
          </a:xfrm>
        </p:spPr>
        <p:txBody>
          <a:bodyPr anchor="b">
            <a:noAutofit/>
          </a:bodyPr>
          <a:lstStyle/>
          <a:p>
            <a:pPr algn="l"/>
            <a:r>
              <a:rPr lang="en-US" sz="4900"/>
              <a:t>AI Meets Health Coaching: Partnering Technology with Human Connection</a:t>
            </a:r>
          </a:p>
        </p:txBody>
      </p:sp>
      <p:sp>
        <p:nvSpPr>
          <p:cNvPr id="13" name="Rectangle 12">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199495C-9ADA-F0CF-EBDC-F4CC7FBC3447}"/>
              </a:ext>
            </a:extLst>
          </p:cNvPr>
          <p:cNvSpPr>
            <a:spLocks noGrp="1"/>
          </p:cNvSpPr>
          <p:nvPr>
            <p:ph type="subTitle" idx="1"/>
          </p:nvPr>
        </p:nvSpPr>
        <p:spPr>
          <a:xfrm>
            <a:off x="713905" y="4236463"/>
            <a:ext cx="5191594" cy="1395022"/>
          </a:xfrm>
        </p:spPr>
        <p:txBody>
          <a:bodyPr anchor="t">
            <a:normAutofit/>
          </a:bodyPr>
          <a:lstStyle/>
          <a:p>
            <a:pPr algn="l"/>
            <a:r>
              <a:rPr lang="en-US" sz="1900">
                <a:solidFill>
                  <a:srgbClr val="FFFFFF"/>
                </a:solidFill>
              </a:rPr>
              <a:t>March 7, 2025</a:t>
            </a:r>
          </a:p>
          <a:p>
            <a:pPr algn="l"/>
            <a:r>
              <a:rPr lang="en-US" sz="1900">
                <a:solidFill>
                  <a:srgbClr val="FFFFFF"/>
                </a:solidFill>
              </a:rPr>
              <a:t>ICIMH, Seattle</a:t>
            </a:r>
          </a:p>
          <a:p>
            <a:pPr algn="l"/>
            <a:r>
              <a:rPr lang="en-US" sz="1900">
                <a:solidFill>
                  <a:srgbClr val="FFFFFF"/>
                </a:solidFill>
              </a:rPr>
              <a:t>Meg Jordan, Mark Dreusicke, Ruth Q. Wolever</a:t>
            </a:r>
          </a:p>
        </p:txBody>
      </p:sp>
      <p:sp>
        <p:nvSpPr>
          <p:cNvPr id="19" name="Rectangle 1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ree Futuristic robotic hand touching a digital network on a blue background. Stock Photo">
            <a:extLst>
              <a:ext uri="{FF2B5EF4-FFF2-40B4-BE49-F238E27FC236}">
                <a16:creationId xmlns:a16="http://schemas.microsoft.com/office/drawing/2014/main" id="{5B9FC404-173F-0455-6DFE-21B8631D6C9F}"/>
              </a:ext>
            </a:extLst>
          </p:cNvPr>
          <p:cNvPicPr>
            <a:picLocks noChangeAspect="1"/>
          </p:cNvPicPr>
          <p:nvPr/>
        </p:nvPicPr>
        <p:blipFill>
          <a:blip r:embed="rId2"/>
          <a:stretch>
            <a:fillRect/>
          </a:stretch>
        </p:blipFill>
        <p:spPr>
          <a:xfrm>
            <a:off x="7375819" y="471013"/>
            <a:ext cx="3431556" cy="5157000"/>
          </a:xfrm>
          <a:prstGeom prst="rect">
            <a:avLst/>
          </a:prstGeom>
        </p:spPr>
      </p:pic>
    </p:spTree>
    <p:extLst>
      <p:ext uri="{BB962C8B-B14F-4D97-AF65-F5344CB8AC3E}">
        <p14:creationId xmlns:p14="http://schemas.microsoft.com/office/powerpoint/2010/main" val="2332024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D383-3B8B-8667-6A6C-773919CF307E}"/>
              </a:ext>
            </a:extLst>
          </p:cNvPr>
          <p:cNvSpPr>
            <a:spLocks noGrp="1"/>
          </p:cNvSpPr>
          <p:nvPr>
            <p:ph type="title"/>
          </p:nvPr>
        </p:nvSpPr>
        <p:spPr/>
        <p:txBody>
          <a:bodyPr/>
          <a:lstStyle/>
          <a:p>
            <a:r>
              <a:rPr lang="en-US"/>
              <a:t>2010s – Deep Learning and Transformers</a:t>
            </a:r>
          </a:p>
        </p:txBody>
      </p:sp>
      <p:sp>
        <p:nvSpPr>
          <p:cNvPr id="3" name="Content Placeholder 2">
            <a:extLst>
              <a:ext uri="{FF2B5EF4-FFF2-40B4-BE49-F238E27FC236}">
                <a16:creationId xmlns:a16="http://schemas.microsoft.com/office/drawing/2014/main" id="{83DEEF27-FFC0-C9E8-A15E-125AD8B335C0}"/>
              </a:ext>
            </a:extLst>
          </p:cNvPr>
          <p:cNvSpPr>
            <a:spLocks noGrp="1"/>
          </p:cNvSpPr>
          <p:nvPr>
            <p:ph sz="half" idx="1"/>
          </p:nvPr>
        </p:nvSpPr>
        <p:spPr/>
        <p:txBody>
          <a:bodyPr>
            <a:normAutofit lnSpcReduction="10000"/>
          </a:bodyPr>
          <a:lstStyle/>
          <a:p>
            <a:r>
              <a:rPr lang="en-US"/>
              <a:t>Use of </a:t>
            </a:r>
            <a:r>
              <a:rPr lang="en-US" b="1"/>
              <a:t>Neural Networks, recurrent NNs</a:t>
            </a:r>
          </a:p>
          <a:p>
            <a:r>
              <a:rPr lang="en-US"/>
              <a:t>SIRI</a:t>
            </a:r>
          </a:p>
          <a:p>
            <a:r>
              <a:rPr lang="en-US"/>
              <a:t>Google Assistant</a:t>
            </a:r>
          </a:p>
          <a:p>
            <a:r>
              <a:rPr lang="en-US"/>
              <a:t>Relational AI progresses to relationship nuances and personalized interactions</a:t>
            </a:r>
          </a:p>
          <a:p>
            <a:r>
              <a:rPr lang="en-US"/>
              <a:t>Move 37 (Go Game)</a:t>
            </a:r>
          </a:p>
          <a:p>
            <a:pPr lvl="1"/>
            <a:r>
              <a:rPr lang="en-US"/>
              <a:t>Intelligence that thinks differently and doesn’t ”show the math” </a:t>
            </a:r>
          </a:p>
        </p:txBody>
      </p:sp>
      <p:pic>
        <p:nvPicPr>
          <p:cNvPr id="6" name="Content Placeholder 5" descr="A computer chip with a checkerboard and black and white circles&#10;&#10;AI-generated content may be incorrect.">
            <a:extLst>
              <a:ext uri="{FF2B5EF4-FFF2-40B4-BE49-F238E27FC236}">
                <a16:creationId xmlns:a16="http://schemas.microsoft.com/office/drawing/2014/main" id="{EC4435C6-418E-5B6D-A755-5BE955B5E237}"/>
              </a:ext>
            </a:extLst>
          </p:cNvPr>
          <p:cNvPicPr>
            <a:picLocks noGrp="1" noChangeAspect="1"/>
          </p:cNvPicPr>
          <p:nvPr>
            <p:ph sz="half" idx="2"/>
          </p:nvPr>
        </p:nvPicPr>
        <p:blipFill>
          <a:blip r:embed="rId3"/>
          <a:stretch>
            <a:fillRect/>
          </a:stretch>
        </p:blipFill>
        <p:spPr>
          <a:xfrm>
            <a:off x="6564085" y="3835779"/>
            <a:ext cx="5181600" cy="3005732"/>
          </a:xfrm>
        </p:spPr>
      </p:pic>
      <p:pic>
        <p:nvPicPr>
          <p:cNvPr id="8" name="Picture 7" descr="A person leaning his head on a chess board&#10;&#10;AI-generated content may be incorrect.">
            <a:extLst>
              <a:ext uri="{FF2B5EF4-FFF2-40B4-BE49-F238E27FC236}">
                <a16:creationId xmlns:a16="http://schemas.microsoft.com/office/drawing/2014/main" id="{4A5E434E-9CBA-9C9E-8600-60C6D0D1F82D}"/>
              </a:ext>
            </a:extLst>
          </p:cNvPr>
          <p:cNvPicPr>
            <a:picLocks noChangeAspect="1"/>
          </p:cNvPicPr>
          <p:nvPr/>
        </p:nvPicPr>
        <p:blipFill>
          <a:blip r:embed="rId4"/>
          <a:stretch>
            <a:fillRect/>
          </a:stretch>
        </p:blipFill>
        <p:spPr>
          <a:xfrm>
            <a:off x="7523657" y="1690688"/>
            <a:ext cx="3830143" cy="2307223"/>
          </a:xfrm>
          <a:prstGeom prst="rect">
            <a:avLst/>
          </a:prstGeom>
        </p:spPr>
      </p:pic>
    </p:spTree>
    <p:extLst>
      <p:ext uri="{BB962C8B-B14F-4D97-AF65-F5344CB8AC3E}">
        <p14:creationId xmlns:p14="http://schemas.microsoft.com/office/powerpoint/2010/main" val="403967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8DF6-DE54-FADA-078E-D59435709AC1}"/>
              </a:ext>
            </a:extLst>
          </p:cNvPr>
          <p:cNvSpPr>
            <a:spLocks noGrp="1"/>
          </p:cNvSpPr>
          <p:nvPr>
            <p:ph type="title"/>
          </p:nvPr>
        </p:nvSpPr>
        <p:spPr/>
        <p:txBody>
          <a:bodyPr/>
          <a:lstStyle/>
          <a:p>
            <a:r>
              <a:rPr lang="en-US"/>
              <a:t>2020s – Rise of LLMs, Large Language Models</a:t>
            </a:r>
          </a:p>
        </p:txBody>
      </p:sp>
      <p:sp>
        <p:nvSpPr>
          <p:cNvPr id="3" name="Content Placeholder 2">
            <a:extLst>
              <a:ext uri="{FF2B5EF4-FFF2-40B4-BE49-F238E27FC236}">
                <a16:creationId xmlns:a16="http://schemas.microsoft.com/office/drawing/2014/main" id="{8D308AD8-8AF1-1779-9856-082E5883AAE6}"/>
              </a:ext>
            </a:extLst>
          </p:cNvPr>
          <p:cNvSpPr>
            <a:spLocks noGrp="1"/>
          </p:cNvSpPr>
          <p:nvPr>
            <p:ph sz="half" idx="1"/>
          </p:nvPr>
        </p:nvSpPr>
        <p:spPr>
          <a:xfrm>
            <a:off x="-1242" y="1414872"/>
            <a:ext cx="4617720" cy="4351338"/>
          </a:xfrm>
        </p:spPr>
        <p:txBody>
          <a:bodyPr>
            <a:normAutofit fontScale="92500" lnSpcReduction="10000"/>
          </a:bodyPr>
          <a:lstStyle/>
          <a:p>
            <a:r>
              <a:rPr lang="en-US"/>
              <a:t>GPT-3, GPT-4, successors</a:t>
            </a:r>
          </a:p>
          <a:p>
            <a:r>
              <a:rPr lang="en-US"/>
              <a:t>Understanding context</a:t>
            </a:r>
          </a:p>
          <a:p>
            <a:r>
              <a:rPr lang="en-US"/>
              <a:t>Generating human-like text</a:t>
            </a:r>
          </a:p>
          <a:p>
            <a:r>
              <a:rPr lang="en-US"/>
              <a:t>Enhancing conversational abilities, more nuance</a:t>
            </a:r>
          </a:p>
          <a:p>
            <a:r>
              <a:rPr lang="en-US"/>
              <a:t>Memory, state management</a:t>
            </a:r>
          </a:p>
          <a:p>
            <a:r>
              <a:rPr lang="en-US" b="1">
                <a:solidFill>
                  <a:srgbClr val="FF0000"/>
                </a:solidFill>
              </a:rPr>
              <a:t>Emotion Science</a:t>
            </a:r>
          </a:p>
          <a:p>
            <a:r>
              <a:rPr lang="en-US" b="1" i="1"/>
              <a:t>The move from scripted responses to conversational agents continues to advance.</a:t>
            </a:r>
          </a:p>
          <a:p>
            <a:endParaRPr lang="en-US"/>
          </a:p>
        </p:txBody>
      </p:sp>
      <p:pic>
        <p:nvPicPr>
          <p:cNvPr id="5" name="Picture 4">
            <a:extLst>
              <a:ext uri="{FF2B5EF4-FFF2-40B4-BE49-F238E27FC236}">
                <a16:creationId xmlns:a16="http://schemas.microsoft.com/office/drawing/2014/main" id="{90200DDA-6075-10C5-9970-B0C3011CE43A}"/>
              </a:ext>
            </a:extLst>
          </p:cNvPr>
          <p:cNvPicPr>
            <a:picLocks noChangeAspect="1"/>
          </p:cNvPicPr>
          <p:nvPr/>
        </p:nvPicPr>
        <p:blipFill>
          <a:blip r:embed="rId2"/>
          <a:stretch>
            <a:fillRect/>
          </a:stretch>
        </p:blipFill>
        <p:spPr>
          <a:xfrm>
            <a:off x="4414112" y="1414795"/>
            <a:ext cx="1990997" cy="2986496"/>
          </a:xfrm>
          <a:prstGeom prst="rect">
            <a:avLst/>
          </a:prstGeom>
        </p:spPr>
      </p:pic>
      <p:pic>
        <p:nvPicPr>
          <p:cNvPr id="7" name="Picture 6" descr="A close-up of a network&#10;&#10;AI-generated content may be incorrect.">
            <a:extLst>
              <a:ext uri="{FF2B5EF4-FFF2-40B4-BE49-F238E27FC236}">
                <a16:creationId xmlns:a16="http://schemas.microsoft.com/office/drawing/2014/main" id="{7802C541-8C05-B799-63FC-4B68FEE7F45F}"/>
              </a:ext>
            </a:extLst>
          </p:cNvPr>
          <p:cNvPicPr>
            <a:picLocks noChangeAspect="1"/>
          </p:cNvPicPr>
          <p:nvPr/>
        </p:nvPicPr>
        <p:blipFill>
          <a:blip r:embed="rId3"/>
          <a:stretch>
            <a:fillRect/>
          </a:stretch>
        </p:blipFill>
        <p:spPr>
          <a:xfrm>
            <a:off x="6003912" y="2571548"/>
            <a:ext cx="6032423" cy="3916578"/>
          </a:xfrm>
          <a:prstGeom prst="rect">
            <a:avLst/>
          </a:prstGeom>
        </p:spPr>
      </p:pic>
    </p:spTree>
    <p:extLst>
      <p:ext uri="{BB962C8B-B14F-4D97-AF65-F5344CB8AC3E}">
        <p14:creationId xmlns:p14="http://schemas.microsoft.com/office/powerpoint/2010/main" val="11515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1C48-26C2-1723-F3E8-C23BCB5FFF0B}"/>
              </a:ext>
            </a:extLst>
          </p:cNvPr>
          <p:cNvSpPr>
            <a:spLocks noGrp="1"/>
          </p:cNvSpPr>
          <p:nvPr>
            <p:ph type="title"/>
          </p:nvPr>
        </p:nvSpPr>
        <p:spPr/>
        <p:txBody>
          <a:bodyPr/>
          <a:lstStyle/>
          <a:p>
            <a:r>
              <a:rPr lang="en-US"/>
              <a:t>WOEBOT (2016) to </a:t>
            </a:r>
            <a:r>
              <a:rPr lang="en-US" err="1"/>
              <a:t>HUME.ai</a:t>
            </a:r>
            <a:r>
              <a:rPr lang="en-US"/>
              <a:t> (2025)</a:t>
            </a:r>
          </a:p>
        </p:txBody>
      </p:sp>
      <p:sp>
        <p:nvSpPr>
          <p:cNvPr id="4" name="Content Placeholder 3">
            <a:extLst>
              <a:ext uri="{FF2B5EF4-FFF2-40B4-BE49-F238E27FC236}">
                <a16:creationId xmlns:a16="http://schemas.microsoft.com/office/drawing/2014/main" id="{51717FD5-773D-7C71-DEE2-C46DE040C269}"/>
              </a:ext>
            </a:extLst>
          </p:cNvPr>
          <p:cNvSpPr>
            <a:spLocks noGrp="1"/>
          </p:cNvSpPr>
          <p:nvPr>
            <p:ph sz="half" idx="2"/>
          </p:nvPr>
        </p:nvSpPr>
        <p:spPr/>
        <p:txBody>
          <a:bodyPr vert="horz" lIns="91440" tIns="45720" rIns="91440" bIns="45720" rtlCol="0" anchor="t">
            <a:normAutofit/>
          </a:bodyPr>
          <a:lstStyle/>
          <a:p>
            <a:pPr marL="0" indent="0">
              <a:buNone/>
            </a:pPr>
            <a:r>
              <a:rPr lang="en-US"/>
              <a:t>      </a:t>
            </a:r>
          </a:p>
          <a:p>
            <a:endParaRPr lang="en-US"/>
          </a:p>
          <a:p>
            <a:endParaRPr lang="en-US"/>
          </a:p>
          <a:p>
            <a:r>
              <a:rPr lang="en-US" err="1"/>
              <a:t>Hume.ia</a:t>
            </a:r>
            <a:r>
              <a:rPr lang="en-US"/>
              <a:t>    2025 </a:t>
            </a:r>
          </a:p>
          <a:p>
            <a:pPr marL="0" indent="0">
              <a:buNone/>
            </a:pPr>
            <a:r>
              <a:rPr lang="en-US"/>
              <a:t>  (coming up during experiential)</a:t>
            </a:r>
          </a:p>
        </p:txBody>
      </p:sp>
      <p:pic>
        <p:nvPicPr>
          <p:cNvPr id="5" name="Content Placeholder 5" descr="A screenshot of a phone&#10;&#10;AI-generated content may be incorrect.">
            <a:extLst>
              <a:ext uri="{FF2B5EF4-FFF2-40B4-BE49-F238E27FC236}">
                <a16:creationId xmlns:a16="http://schemas.microsoft.com/office/drawing/2014/main" id="{BF1C5169-1BFA-45A3-4E41-DE1041AD48A8}"/>
              </a:ext>
            </a:extLst>
          </p:cNvPr>
          <p:cNvPicPr>
            <a:picLocks noGrp="1" noChangeAspect="1"/>
          </p:cNvPicPr>
          <p:nvPr>
            <p:ph sz="half" idx="1"/>
          </p:nvPr>
        </p:nvPicPr>
        <p:blipFill>
          <a:blip r:embed="rId2"/>
          <a:stretch>
            <a:fillRect/>
          </a:stretch>
        </p:blipFill>
        <p:spPr>
          <a:xfrm>
            <a:off x="1169651" y="1825625"/>
            <a:ext cx="4518697" cy="4351338"/>
          </a:xfrm>
        </p:spPr>
      </p:pic>
    </p:spTree>
    <p:extLst>
      <p:ext uri="{BB962C8B-B14F-4D97-AF65-F5344CB8AC3E}">
        <p14:creationId xmlns:p14="http://schemas.microsoft.com/office/powerpoint/2010/main" val="4190223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85EA-3C20-A106-75B9-E7E24535F658}"/>
              </a:ext>
            </a:extLst>
          </p:cNvPr>
          <p:cNvSpPr>
            <a:spLocks noGrp="1"/>
          </p:cNvSpPr>
          <p:nvPr>
            <p:ph type="title"/>
          </p:nvPr>
        </p:nvSpPr>
        <p:spPr/>
        <p:txBody>
          <a:bodyPr/>
          <a:lstStyle/>
          <a:p>
            <a:r>
              <a:rPr lang="en-US"/>
              <a:t>How does </a:t>
            </a:r>
            <a:r>
              <a:rPr lang="en-US" err="1"/>
              <a:t>digitalCBT</a:t>
            </a:r>
            <a:r>
              <a:rPr lang="en-US"/>
              <a:t> / </a:t>
            </a:r>
            <a:r>
              <a:rPr lang="en-US" err="1"/>
              <a:t>digitalHWC</a:t>
            </a:r>
            <a:r>
              <a:rPr lang="en-US"/>
              <a:t> work?</a:t>
            </a:r>
          </a:p>
        </p:txBody>
      </p:sp>
      <p:sp>
        <p:nvSpPr>
          <p:cNvPr id="3" name="Content Placeholder 2">
            <a:extLst>
              <a:ext uri="{FF2B5EF4-FFF2-40B4-BE49-F238E27FC236}">
                <a16:creationId xmlns:a16="http://schemas.microsoft.com/office/drawing/2014/main" id="{4ADB1D13-22B3-4C64-399E-E046538BFE37}"/>
              </a:ext>
            </a:extLst>
          </p:cNvPr>
          <p:cNvSpPr>
            <a:spLocks noGrp="1"/>
          </p:cNvSpPr>
          <p:nvPr>
            <p:ph sz="half" idx="1"/>
          </p:nvPr>
        </p:nvSpPr>
        <p:spPr>
          <a:xfrm>
            <a:off x="838200" y="1587500"/>
            <a:ext cx="5181600" cy="4589463"/>
          </a:xfrm>
        </p:spPr>
        <p:txBody>
          <a:bodyPr vert="horz" lIns="91440" tIns="45720" rIns="91440" bIns="45720" rtlCol="0" anchor="t">
            <a:normAutofit/>
          </a:bodyPr>
          <a:lstStyle/>
          <a:p>
            <a:pPr marL="0" indent="0">
              <a:buSzPts val="1000"/>
              <a:buNone/>
              <a:tabLst>
                <a:tab pos="457200" algn="l"/>
              </a:tabLst>
            </a:pPr>
            <a:r>
              <a:rPr lang="en-US">
                <a:latin typeface="Times New Roman"/>
                <a:ea typeface="Times New Roman" panose="02020603050405020304" pitchFamily="18" charset="0"/>
                <a:cs typeface="Times New Roman"/>
              </a:rPr>
              <a:t>• Bite-sized</a:t>
            </a:r>
            <a:r>
              <a:rPr lang="en-US">
                <a:effectLst/>
                <a:latin typeface="Times New Roman"/>
                <a:ea typeface="Times New Roman" panose="02020603050405020304" pitchFamily="18" charset="0"/>
                <a:cs typeface="Times New Roman"/>
              </a:rPr>
              <a:t> modules, interactive exercises, automated feedback</a:t>
            </a:r>
            <a:r>
              <a:rPr lang="en-US">
                <a:latin typeface="Times New Roman"/>
                <a:ea typeface="Times New Roman" panose="02020603050405020304" pitchFamily="18" charset="0"/>
                <a:cs typeface="Times New Roman"/>
              </a:rPr>
              <a:t>.</a:t>
            </a:r>
            <a:endParaRPr lang="en-US"/>
          </a:p>
          <a:p>
            <a:pPr marL="0" indent="0">
              <a:buSzPts val="1000"/>
              <a:buNone/>
              <a:tabLst>
                <a:tab pos="457200" algn="l"/>
              </a:tabLst>
            </a:pPr>
            <a:r>
              <a:rPr lang="en-US">
                <a:latin typeface="Times New Roman"/>
                <a:ea typeface="Times New Roman" panose="02020603050405020304" pitchFamily="18" charset="0"/>
                <a:cs typeface="Times New Roman"/>
              </a:rPr>
              <a:t>•  </a:t>
            </a:r>
            <a:r>
              <a:rPr lang="en-US">
                <a:effectLst/>
                <a:latin typeface="Times New Roman"/>
                <a:ea typeface="Times New Roman" panose="02020603050405020304" pitchFamily="18" charset="0"/>
                <a:cs typeface="Times New Roman"/>
              </a:rPr>
              <a:t>AI-driven personalization using NLP and machine learning.</a:t>
            </a:r>
          </a:p>
          <a:p>
            <a:pPr marL="0" indent="0">
              <a:buSzPts val="1000"/>
              <a:buNone/>
              <a:tabLst>
                <a:tab pos="457200" algn="l"/>
              </a:tabLst>
            </a:pPr>
            <a:r>
              <a:rPr lang="en-US">
                <a:latin typeface="Times New Roman"/>
                <a:ea typeface="Times New Roman" panose="02020603050405020304" pitchFamily="18" charset="0"/>
                <a:cs typeface="Times New Roman"/>
              </a:rPr>
              <a:t>•  </a:t>
            </a:r>
            <a:r>
              <a:rPr lang="en-US">
                <a:effectLst/>
                <a:latin typeface="Times New Roman"/>
                <a:ea typeface="Times New Roman" panose="02020603050405020304" pitchFamily="18" charset="0"/>
                <a:cs typeface="Times New Roman"/>
              </a:rPr>
              <a:t>Chatbots creat</a:t>
            </a:r>
            <a:r>
              <a:rPr lang="en-US">
                <a:latin typeface="Times New Roman"/>
                <a:ea typeface="Times New Roman" panose="02020603050405020304" pitchFamily="18" charset="0"/>
                <a:cs typeface="Times New Roman"/>
              </a:rPr>
              <a:t>e flowcharts for interaction  -- input – AI analysis  -- CBT response</a:t>
            </a:r>
            <a:endParaRPr lang="en-US">
              <a:effectLst/>
              <a:latin typeface="Times New Roman"/>
              <a:ea typeface="Times New Roman" panose="02020603050405020304" pitchFamily="18" charset="0"/>
              <a:cs typeface="Times New Roman"/>
            </a:endParaRPr>
          </a:p>
          <a:p>
            <a:pPr marL="0" indent="0">
              <a:buSzPts val="1000"/>
              <a:buNone/>
              <a:tabLst>
                <a:tab pos="457200" algn="l"/>
              </a:tabLst>
            </a:pPr>
            <a:r>
              <a:rPr lang="en-US">
                <a:latin typeface="Times New Roman"/>
                <a:ea typeface="Times New Roman" panose="02020603050405020304" pitchFamily="18" charset="0"/>
                <a:cs typeface="Times New Roman"/>
              </a:rPr>
              <a:t>•  Creates a sequence for thought journaling, with prompts for positivity, cognitive restructuring</a:t>
            </a:r>
            <a:endParaRPr lang="en-US">
              <a:latin typeface="Times New Roman"/>
              <a:cs typeface="Times New Roman"/>
            </a:endParaRPr>
          </a:p>
          <a:p>
            <a:pPr marL="342900" marR="0" lvl="0" indent="-342900">
              <a:buSzPts val="1000"/>
              <a:buFont typeface="Symbol" pitchFamily="2" charset="2"/>
              <a:buChar char=""/>
              <a:tabLst>
                <a:tab pos="457200" algn="l"/>
              </a:tabLst>
            </a:pPr>
            <a:endParaRPr lang="en-US"/>
          </a:p>
        </p:txBody>
      </p:sp>
      <p:pic>
        <p:nvPicPr>
          <p:cNvPr id="6" name="Content Placeholder 5" descr="A person holding a cell phone&#10;&#10;AI-generated content may be incorrect.">
            <a:extLst>
              <a:ext uri="{FF2B5EF4-FFF2-40B4-BE49-F238E27FC236}">
                <a16:creationId xmlns:a16="http://schemas.microsoft.com/office/drawing/2014/main" id="{E17348EF-213E-5432-822E-135201BC5F9A}"/>
              </a:ext>
            </a:extLst>
          </p:cNvPr>
          <p:cNvPicPr>
            <a:picLocks noGrp="1" noChangeAspect="1"/>
          </p:cNvPicPr>
          <p:nvPr>
            <p:ph sz="half" idx="2"/>
          </p:nvPr>
        </p:nvPicPr>
        <p:blipFill>
          <a:blip r:embed="rId2"/>
          <a:stretch>
            <a:fillRect/>
          </a:stretch>
        </p:blipFill>
        <p:spPr>
          <a:xfrm>
            <a:off x="6587331" y="1825625"/>
            <a:ext cx="4351338" cy="4351338"/>
          </a:xfrm>
        </p:spPr>
      </p:pic>
    </p:spTree>
    <p:extLst>
      <p:ext uri="{BB962C8B-B14F-4D97-AF65-F5344CB8AC3E}">
        <p14:creationId xmlns:p14="http://schemas.microsoft.com/office/powerpoint/2010/main" val="2041545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15B6-83F0-9197-6FE1-4F6D89F30E85}"/>
              </a:ext>
            </a:extLst>
          </p:cNvPr>
          <p:cNvSpPr>
            <a:spLocks noGrp="1"/>
          </p:cNvSpPr>
          <p:nvPr>
            <p:ph type="title"/>
          </p:nvPr>
        </p:nvSpPr>
        <p:spPr/>
        <p:txBody>
          <a:bodyPr/>
          <a:lstStyle/>
          <a:p>
            <a:r>
              <a:rPr lang="en-US"/>
              <a:t>The Turing Test</a:t>
            </a:r>
          </a:p>
        </p:txBody>
      </p:sp>
      <p:sp>
        <p:nvSpPr>
          <p:cNvPr id="3" name="Content Placeholder 2">
            <a:extLst>
              <a:ext uri="{FF2B5EF4-FFF2-40B4-BE49-F238E27FC236}">
                <a16:creationId xmlns:a16="http://schemas.microsoft.com/office/drawing/2014/main" id="{858EA3CD-BE8F-2436-DFDA-84CD4DBDF516}"/>
              </a:ext>
            </a:extLst>
          </p:cNvPr>
          <p:cNvSpPr>
            <a:spLocks noGrp="1"/>
          </p:cNvSpPr>
          <p:nvPr>
            <p:ph sz="half" idx="1"/>
          </p:nvPr>
        </p:nvSpPr>
        <p:spPr>
          <a:xfrm>
            <a:off x="838200" y="2152478"/>
            <a:ext cx="5181600" cy="4351338"/>
          </a:xfrm>
        </p:spPr>
        <p:txBody>
          <a:bodyPr vert="horz" lIns="91440" tIns="45720" rIns="91440" bIns="45720" rtlCol="0" anchor="t">
            <a:normAutofit/>
          </a:bodyPr>
          <a:lstStyle/>
          <a:p>
            <a:pPr marL="0" indent="0">
              <a:buNone/>
            </a:pPr>
            <a:endParaRPr lang="en-US"/>
          </a:p>
          <a:p>
            <a:pPr marL="0" indent="0">
              <a:buNone/>
            </a:pPr>
            <a:endParaRPr lang="en-US"/>
          </a:p>
          <a:p>
            <a:pPr marL="0" indent="0">
              <a:buNone/>
            </a:pPr>
            <a:endParaRPr lang="en-US"/>
          </a:p>
          <a:p>
            <a:pPr marL="0" indent="0">
              <a:buNone/>
            </a:pPr>
            <a:endParaRPr lang="en-US" sz="2400"/>
          </a:p>
          <a:p>
            <a:pPr marL="0" indent="0">
              <a:buNone/>
            </a:pPr>
            <a:endParaRPr lang="en-US" sz="2400"/>
          </a:p>
          <a:p>
            <a:pPr marL="0" indent="0">
              <a:buNone/>
            </a:pPr>
            <a:r>
              <a:rPr lang="en-US" sz="2400"/>
              <a:t>Measures whether a machine could generate behavior that was indistinguishable from human behavior. </a:t>
            </a:r>
          </a:p>
        </p:txBody>
      </p:sp>
      <p:pic>
        <p:nvPicPr>
          <p:cNvPr id="8" name="Content Placeholder 7" descr="A group of people sitting at desks with computers&#10;&#10;AI-generated content may be incorrect.">
            <a:extLst>
              <a:ext uri="{FF2B5EF4-FFF2-40B4-BE49-F238E27FC236}">
                <a16:creationId xmlns:a16="http://schemas.microsoft.com/office/drawing/2014/main" id="{533A9C83-01B5-6643-07AB-A870E82AACB3}"/>
              </a:ext>
            </a:extLst>
          </p:cNvPr>
          <p:cNvPicPr>
            <a:picLocks noGrp="1" noChangeAspect="1"/>
          </p:cNvPicPr>
          <p:nvPr>
            <p:ph sz="half" idx="2"/>
          </p:nvPr>
        </p:nvPicPr>
        <p:blipFill>
          <a:blip r:embed="rId2"/>
          <a:stretch>
            <a:fillRect/>
          </a:stretch>
        </p:blipFill>
        <p:spPr>
          <a:xfrm>
            <a:off x="6172202" y="1690688"/>
            <a:ext cx="5960813" cy="4033801"/>
          </a:xfrm>
        </p:spPr>
      </p:pic>
      <p:pic>
        <p:nvPicPr>
          <p:cNvPr id="4" name="Picture 3" descr="A person in front of a computer board&#10;&#10;AI-generated content may be incorrect.">
            <a:extLst>
              <a:ext uri="{FF2B5EF4-FFF2-40B4-BE49-F238E27FC236}">
                <a16:creationId xmlns:a16="http://schemas.microsoft.com/office/drawing/2014/main" id="{EB7E724A-7453-579F-FFDC-F194DC11E6DC}"/>
              </a:ext>
            </a:extLst>
          </p:cNvPr>
          <p:cNvPicPr>
            <a:picLocks noChangeAspect="1"/>
          </p:cNvPicPr>
          <p:nvPr/>
        </p:nvPicPr>
        <p:blipFill>
          <a:blip r:embed="rId3"/>
          <a:stretch>
            <a:fillRect/>
          </a:stretch>
        </p:blipFill>
        <p:spPr>
          <a:xfrm>
            <a:off x="1496027" y="1690688"/>
            <a:ext cx="4018349" cy="2448427"/>
          </a:xfrm>
          <a:prstGeom prst="rect">
            <a:avLst/>
          </a:prstGeom>
        </p:spPr>
      </p:pic>
    </p:spTree>
    <p:extLst>
      <p:ext uri="{BB962C8B-B14F-4D97-AF65-F5344CB8AC3E}">
        <p14:creationId xmlns:p14="http://schemas.microsoft.com/office/powerpoint/2010/main" val="795797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EA44-2891-58CE-5F9A-057ADA024721}"/>
              </a:ext>
            </a:extLst>
          </p:cNvPr>
          <p:cNvSpPr>
            <a:spLocks noGrp="1"/>
          </p:cNvSpPr>
          <p:nvPr>
            <p:ph type="title"/>
          </p:nvPr>
        </p:nvSpPr>
        <p:spPr/>
        <p:txBody>
          <a:bodyPr/>
          <a:lstStyle/>
          <a:p>
            <a:r>
              <a:rPr lang="en-US"/>
              <a:t>Does GPT-4 pass the Turing Test?</a:t>
            </a:r>
          </a:p>
        </p:txBody>
      </p:sp>
      <p:pic>
        <p:nvPicPr>
          <p:cNvPr id="7" name="Content Placeholder 6" descr="A graph of different colored bars&#10;&#10;AI-generated content may be incorrect.">
            <a:extLst>
              <a:ext uri="{FF2B5EF4-FFF2-40B4-BE49-F238E27FC236}">
                <a16:creationId xmlns:a16="http://schemas.microsoft.com/office/drawing/2014/main" id="{51E8D455-BBC7-A82F-1D03-9828C8561972}"/>
              </a:ext>
            </a:extLst>
          </p:cNvPr>
          <p:cNvPicPr>
            <a:picLocks noGrp="1" noChangeAspect="1"/>
          </p:cNvPicPr>
          <p:nvPr>
            <p:ph sz="half" idx="2"/>
          </p:nvPr>
        </p:nvPicPr>
        <p:blipFill>
          <a:blip r:embed="rId3"/>
          <a:srcRect l="-927" t="2170" r="1854" b="-2408"/>
          <a:stretch/>
        </p:blipFill>
        <p:spPr>
          <a:xfrm>
            <a:off x="6569121" y="1811912"/>
            <a:ext cx="4398120" cy="4361713"/>
          </a:xfrm>
        </p:spPr>
      </p:pic>
      <p:sp>
        <p:nvSpPr>
          <p:cNvPr id="5" name="Content Placeholder 3">
            <a:extLst>
              <a:ext uri="{FF2B5EF4-FFF2-40B4-BE49-F238E27FC236}">
                <a16:creationId xmlns:a16="http://schemas.microsoft.com/office/drawing/2014/main" id="{7F585D93-E581-939C-0794-DF135C36D95B}"/>
              </a:ext>
            </a:extLst>
          </p:cNvPr>
          <p:cNvSpPr>
            <a:spLocks noGrp="1"/>
          </p:cNvSpPr>
          <p:nvPr>
            <p:ph sz="half" idx="1"/>
          </p:nvPr>
        </p:nvSpPr>
        <p:spPr/>
        <p:txBody>
          <a:bodyPr>
            <a:normAutofit fontScale="70000" lnSpcReduction="20000"/>
          </a:bodyPr>
          <a:lstStyle/>
          <a:p>
            <a:r>
              <a:rPr lang="en-US"/>
              <a:t>Cameron R. Jones and Benjamin K. Bergen UC San Diego</a:t>
            </a:r>
          </a:p>
          <a:p>
            <a:r>
              <a:rPr lang="en-US"/>
              <a:t> Conducted a large-scale public online Turing test with human participants and GPT-4.</a:t>
            </a:r>
          </a:p>
          <a:p>
            <a:r>
              <a:rPr lang="en-US"/>
              <a:t>One GPT4 witness, Dragon, deceived users into believing that it was human fairly robustly across 855 games. </a:t>
            </a:r>
          </a:p>
          <a:p>
            <a:endParaRPr lang="en-US"/>
          </a:p>
          <a:p>
            <a:r>
              <a:rPr lang="en-US"/>
              <a:t>“As far as we are aware this is the first empirical demonstration of an agent achieving a 50% success rate at the Turing test on such a large sample. This suggests that successful deception and impersonation of  humans is already possible, especially in contexts where the possibility of deception is less salient.”</a:t>
            </a:r>
          </a:p>
        </p:txBody>
      </p:sp>
      <p:sp>
        <p:nvSpPr>
          <p:cNvPr id="8" name="TextBox 7">
            <a:extLst>
              <a:ext uri="{FF2B5EF4-FFF2-40B4-BE49-F238E27FC236}">
                <a16:creationId xmlns:a16="http://schemas.microsoft.com/office/drawing/2014/main" id="{2B072FFB-F984-B18E-0B6E-84B6F62D1084}"/>
              </a:ext>
            </a:extLst>
          </p:cNvPr>
          <p:cNvSpPr txBox="1"/>
          <p:nvPr/>
        </p:nvSpPr>
        <p:spPr>
          <a:xfrm>
            <a:off x="838200" y="6175029"/>
            <a:ext cx="11067438" cy="523220"/>
          </a:xfrm>
          <a:prstGeom prst="rect">
            <a:avLst/>
          </a:prstGeom>
          <a:noFill/>
        </p:spPr>
        <p:txBody>
          <a:bodyPr wrap="square" rtlCol="0">
            <a:spAutoFit/>
          </a:bodyPr>
          <a:lstStyle/>
          <a:p>
            <a:r>
              <a:rPr lang="en-US" sz="1400"/>
              <a:t>Proceedings of the 2024 Conference of the North American Chapter of the Association for Computational Linguistics: Human Language Technologies (Volume 1: Long Papers), pages 5183–5210 June 16-21, 2024 ©2024 Association for Computational Linguistics</a:t>
            </a:r>
          </a:p>
        </p:txBody>
      </p:sp>
    </p:spTree>
    <p:extLst>
      <p:ext uri="{BB962C8B-B14F-4D97-AF65-F5344CB8AC3E}">
        <p14:creationId xmlns:p14="http://schemas.microsoft.com/office/powerpoint/2010/main" val="1120969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computer&#10;&#10;AI-generated content may be incorrect.">
            <a:extLst>
              <a:ext uri="{FF2B5EF4-FFF2-40B4-BE49-F238E27FC236}">
                <a16:creationId xmlns:a16="http://schemas.microsoft.com/office/drawing/2014/main" id="{ED19298B-008A-BDD5-D4CF-0910BEBB9038}"/>
              </a:ext>
            </a:extLst>
          </p:cNvPr>
          <p:cNvPicPr>
            <a:picLocks noChangeAspect="1"/>
          </p:cNvPicPr>
          <p:nvPr/>
        </p:nvPicPr>
        <p:blipFill>
          <a:blip r:embed="rId2"/>
          <a:stretch>
            <a:fillRect/>
          </a:stretch>
        </p:blipFill>
        <p:spPr>
          <a:xfrm>
            <a:off x="1119529" y="136675"/>
            <a:ext cx="9081537" cy="6582503"/>
          </a:xfrm>
          <a:prstGeom prst="rect">
            <a:avLst/>
          </a:prstGeom>
        </p:spPr>
      </p:pic>
    </p:spTree>
    <p:extLst>
      <p:ext uri="{BB962C8B-B14F-4D97-AF65-F5344CB8AC3E}">
        <p14:creationId xmlns:p14="http://schemas.microsoft.com/office/powerpoint/2010/main" val="3276471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5CFA-E341-2840-747B-72B4B0654E9D}"/>
              </a:ext>
            </a:extLst>
          </p:cNvPr>
          <p:cNvSpPr>
            <a:spLocks noGrp="1"/>
          </p:cNvSpPr>
          <p:nvPr>
            <p:ph type="title"/>
          </p:nvPr>
        </p:nvSpPr>
        <p:spPr/>
        <p:txBody>
          <a:bodyPr/>
          <a:lstStyle/>
          <a:p>
            <a:r>
              <a:rPr lang="en-US"/>
              <a:t>”The Intelligence is Artificial. </a:t>
            </a:r>
            <a:br>
              <a:rPr lang="en-US"/>
            </a:br>
            <a:r>
              <a:rPr lang="en-US"/>
              <a:t>The Love is Real.”</a:t>
            </a:r>
          </a:p>
        </p:txBody>
      </p:sp>
      <p:sp>
        <p:nvSpPr>
          <p:cNvPr id="3" name="Content Placeholder 2">
            <a:extLst>
              <a:ext uri="{FF2B5EF4-FFF2-40B4-BE49-F238E27FC236}">
                <a16:creationId xmlns:a16="http://schemas.microsoft.com/office/drawing/2014/main" id="{307BAAED-E6DF-1DC1-735F-D825214059B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DA2E815-DFED-AE71-68A4-B45505105A85}"/>
              </a:ext>
            </a:extLst>
          </p:cNvPr>
          <p:cNvSpPr>
            <a:spLocks noGrp="1"/>
          </p:cNvSpPr>
          <p:nvPr>
            <p:ph sz="half" idx="2"/>
          </p:nvPr>
        </p:nvSpPr>
        <p:spPr>
          <a:xfrm>
            <a:off x="8891752" y="1690688"/>
            <a:ext cx="2462048" cy="4486275"/>
          </a:xfrm>
        </p:spPr>
        <p:txBody>
          <a:bodyPr/>
          <a:lstStyle/>
          <a:p>
            <a:r>
              <a:rPr lang="en-US" i="1"/>
              <a:t>New York Times, Jan 17, 2025</a:t>
            </a:r>
          </a:p>
          <a:p>
            <a:r>
              <a:rPr lang="en-US" sz="1800" kern="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It’s been predicted that even the most distinctly human qualities may be replicated by advanced neuronal networks of generative, relational-oriented AI. </a:t>
            </a:r>
            <a:endParaRPr lang="en-US" i="1"/>
          </a:p>
        </p:txBody>
      </p:sp>
      <p:pic>
        <p:nvPicPr>
          <p:cNvPr id="5" name="Picture 4" descr="A cell phone with a face on it&#10;&#10;AI-generated content may be incorrect.">
            <a:extLst>
              <a:ext uri="{FF2B5EF4-FFF2-40B4-BE49-F238E27FC236}">
                <a16:creationId xmlns:a16="http://schemas.microsoft.com/office/drawing/2014/main" id="{BD432BFB-A8E7-CA95-217C-7875F91A1544}"/>
              </a:ext>
            </a:extLst>
          </p:cNvPr>
          <p:cNvPicPr>
            <a:picLocks noChangeAspect="1"/>
          </p:cNvPicPr>
          <p:nvPr/>
        </p:nvPicPr>
        <p:blipFill>
          <a:blip r:embed="rId3"/>
          <a:stretch>
            <a:fillRect/>
          </a:stretch>
        </p:blipFill>
        <p:spPr>
          <a:xfrm>
            <a:off x="749058" y="1585596"/>
            <a:ext cx="7772400" cy="4907279"/>
          </a:xfrm>
          <a:prstGeom prst="rect">
            <a:avLst/>
          </a:prstGeom>
        </p:spPr>
      </p:pic>
    </p:spTree>
    <p:extLst>
      <p:ext uri="{BB962C8B-B14F-4D97-AF65-F5344CB8AC3E}">
        <p14:creationId xmlns:p14="http://schemas.microsoft.com/office/powerpoint/2010/main" val="1809674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ith a computer logo&#10;&#10;AI-generated content may be incorrect.">
            <a:extLst>
              <a:ext uri="{FF2B5EF4-FFF2-40B4-BE49-F238E27FC236}">
                <a16:creationId xmlns:a16="http://schemas.microsoft.com/office/drawing/2014/main" id="{A5C7E833-DC79-A614-FB73-522CFD6FA559}"/>
              </a:ext>
            </a:extLst>
          </p:cNvPr>
          <p:cNvPicPr>
            <a:picLocks noGrp="1" noChangeAspect="1"/>
          </p:cNvPicPr>
          <p:nvPr>
            <p:ph idx="1"/>
          </p:nvPr>
        </p:nvPicPr>
        <p:blipFill>
          <a:blip r:embed="rId3"/>
          <a:srcRect t="7184" b="82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E3442-A723-419B-1C17-7D50C508E90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‘Bots Gone Bad</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041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DA08-1DC6-A8A3-CFF0-53C48329B4D5}"/>
              </a:ext>
            </a:extLst>
          </p:cNvPr>
          <p:cNvSpPr>
            <a:spLocks noGrp="1"/>
          </p:cNvSpPr>
          <p:nvPr>
            <p:ph type="title"/>
          </p:nvPr>
        </p:nvSpPr>
        <p:spPr/>
        <p:txBody>
          <a:bodyPr/>
          <a:lstStyle/>
          <a:p>
            <a:r>
              <a:rPr lang="en-US"/>
              <a:t>Happify Health and Anna, the Chatbot 2019</a:t>
            </a:r>
          </a:p>
        </p:txBody>
      </p:sp>
      <p:pic>
        <p:nvPicPr>
          <p:cNvPr id="10" name="Content Placeholder 9" descr="A close-up of a device&#10;&#10;AI-generated content may be incorrect.">
            <a:extLst>
              <a:ext uri="{FF2B5EF4-FFF2-40B4-BE49-F238E27FC236}">
                <a16:creationId xmlns:a16="http://schemas.microsoft.com/office/drawing/2014/main" id="{239D14C0-A59E-C57A-42C0-ACD662BB547A}"/>
              </a:ext>
            </a:extLst>
          </p:cNvPr>
          <p:cNvPicPr>
            <a:picLocks noGrp="1" noChangeAspect="1"/>
          </p:cNvPicPr>
          <p:nvPr>
            <p:ph idx="1"/>
          </p:nvPr>
        </p:nvPicPr>
        <p:blipFill>
          <a:blip r:embed="rId3"/>
          <a:stretch>
            <a:fillRect/>
          </a:stretch>
        </p:blipFill>
        <p:spPr>
          <a:xfrm>
            <a:off x="5509029" y="2920772"/>
            <a:ext cx="6068566" cy="3040063"/>
          </a:xfrm>
        </p:spPr>
      </p:pic>
      <p:pic>
        <p:nvPicPr>
          <p:cNvPr id="5" name="Picture 4" descr="A person and a child looking at each other&#10;&#10;AI-generated content may be incorrect.">
            <a:extLst>
              <a:ext uri="{FF2B5EF4-FFF2-40B4-BE49-F238E27FC236}">
                <a16:creationId xmlns:a16="http://schemas.microsoft.com/office/drawing/2014/main" id="{04F33FF6-C9BB-E0AF-D882-1D990113FFE4}"/>
              </a:ext>
            </a:extLst>
          </p:cNvPr>
          <p:cNvPicPr>
            <a:picLocks noChangeAspect="1"/>
          </p:cNvPicPr>
          <p:nvPr/>
        </p:nvPicPr>
        <p:blipFill>
          <a:blip r:embed="rId4"/>
          <a:stretch>
            <a:fillRect/>
          </a:stretch>
        </p:blipFill>
        <p:spPr>
          <a:xfrm>
            <a:off x="714266" y="1673225"/>
            <a:ext cx="4487929" cy="2207328"/>
          </a:xfrm>
          <a:prstGeom prst="rect">
            <a:avLst/>
          </a:prstGeom>
        </p:spPr>
      </p:pic>
      <p:sp>
        <p:nvSpPr>
          <p:cNvPr id="7" name="TextBox 6">
            <a:extLst>
              <a:ext uri="{FF2B5EF4-FFF2-40B4-BE49-F238E27FC236}">
                <a16:creationId xmlns:a16="http://schemas.microsoft.com/office/drawing/2014/main" id="{7B7AC9C4-0704-3904-0BCD-D9A54992D35E}"/>
              </a:ext>
            </a:extLst>
          </p:cNvPr>
          <p:cNvSpPr txBox="1"/>
          <p:nvPr/>
        </p:nvSpPr>
        <p:spPr>
          <a:xfrm>
            <a:off x="1560786" y="5439103"/>
            <a:ext cx="1849821" cy="369332"/>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3645698A-6100-9D20-357D-A52BB9B15ECB}"/>
              </a:ext>
            </a:extLst>
          </p:cNvPr>
          <p:cNvSpPr txBox="1"/>
          <p:nvPr/>
        </p:nvSpPr>
        <p:spPr>
          <a:xfrm>
            <a:off x="1713186" y="5591503"/>
            <a:ext cx="1849821"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96056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FE403-FF1F-3C30-B7A9-47A8B5E7D7FC}"/>
              </a:ext>
            </a:extLst>
          </p:cNvPr>
          <p:cNvSpPr>
            <a:spLocks noGrp="1"/>
          </p:cNvSpPr>
          <p:nvPr>
            <p:ph type="title"/>
          </p:nvPr>
        </p:nvSpPr>
        <p:spPr>
          <a:xfrm>
            <a:off x="805246" y="348865"/>
            <a:ext cx="10584631" cy="877729"/>
          </a:xfrm>
        </p:spPr>
        <p:txBody>
          <a:bodyPr anchor="ctr">
            <a:normAutofit/>
          </a:bodyPr>
          <a:lstStyle/>
          <a:p>
            <a:r>
              <a:rPr lang="en-US" sz="4000">
                <a:solidFill>
                  <a:srgbClr val="FFFFFF"/>
                </a:solidFill>
              </a:rPr>
              <a:t>Disclosures (Past 3 yrs, No Conflicts with Topics)</a:t>
            </a:r>
          </a:p>
        </p:txBody>
      </p:sp>
      <p:graphicFrame>
        <p:nvGraphicFramePr>
          <p:cNvPr id="21" name="Content Placeholder 2">
            <a:extLst>
              <a:ext uri="{FF2B5EF4-FFF2-40B4-BE49-F238E27FC236}">
                <a16:creationId xmlns:a16="http://schemas.microsoft.com/office/drawing/2014/main" id="{7DF0511B-8315-751D-0699-EE5BDCF6941C}"/>
              </a:ext>
            </a:extLst>
          </p:cNvPr>
          <p:cNvGraphicFramePr>
            <a:graphicFrameLocks noGrp="1"/>
          </p:cNvGraphicFramePr>
          <p:nvPr>
            <p:ph idx="1"/>
            <p:extLst>
              <p:ext uri="{D42A27DB-BD31-4B8C-83A1-F6EECF244321}">
                <p14:modId xmlns:p14="http://schemas.microsoft.com/office/powerpoint/2010/main" val="1703395988"/>
              </p:ext>
            </p:extLst>
          </p:nvPr>
        </p:nvGraphicFramePr>
        <p:xfrm>
          <a:off x="629769" y="998154"/>
          <a:ext cx="10927829" cy="529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 name="Rectangle 51">
            <a:extLst>
              <a:ext uri="{FF2B5EF4-FFF2-40B4-BE49-F238E27FC236}">
                <a16:creationId xmlns:a16="http://schemas.microsoft.com/office/drawing/2014/main" id="{089F3156-C1B2-F4B4-6D4F-8EF8F6A39FD1}"/>
              </a:ext>
            </a:extLst>
          </p:cNvPr>
          <p:cNvSpPr/>
          <p:nvPr/>
        </p:nvSpPr>
        <p:spPr>
          <a:xfrm>
            <a:off x="946150" y="1587500"/>
            <a:ext cx="9890124" cy="1047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592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DB3528E-E0A9-5FB5-BE1C-BBD1F126BD05}"/>
              </a:ext>
            </a:extLst>
          </p:cNvPr>
          <p:cNvSpPr>
            <a:spLocks noGrp="1"/>
          </p:cNvSpPr>
          <p:nvPr>
            <p:ph type="title"/>
          </p:nvPr>
        </p:nvSpPr>
        <p:spPr>
          <a:xfrm>
            <a:off x="971368" y="371719"/>
            <a:ext cx="6125964" cy="1906863"/>
          </a:xfrm>
        </p:spPr>
        <p:txBody>
          <a:bodyPr vert="horz" lIns="91440" tIns="45720" rIns="91440" bIns="45720" rtlCol="0" anchor="b">
            <a:normAutofit/>
          </a:bodyPr>
          <a:lstStyle/>
          <a:p>
            <a:r>
              <a:rPr lang="en-US" kern="1200">
                <a:solidFill>
                  <a:schemeClr val="tx1"/>
                </a:solidFill>
                <a:latin typeface="+mj-lt"/>
                <a:ea typeface="+mj-ea"/>
                <a:cs typeface="+mj-cs"/>
              </a:rPr>
              <a:t>Case Study</a:t>
            </a:r>
          </a:p>
        </p:txBody>
      </p:sp>
      <p:sp>
        <p:nvSpPr>
          <p:cNvPr id="9" name="TextBox 8">
            <a:extLst>
              <a:ext uri="{FF2B5EF4-FFF2-40B4-BE49-F238E27FC236}">
                <a16:creationId xmlns:a16="http://schemas.microsoft.com/office/drawing/2014/main" id="{EC8BFFA2-69C4-4299-E651-47E31ADAD02B}"/>
              </a:ext>
            </a:extLst>
          </p:cNvPr>
          <p:cNvSpPr txBox="1"/>
          <p:nvPr/>
        </p:nvSpPr>
        <p:spPr>
          <a:xfrm>
            <a:off x="971368" y="2711395"/>
            <a:ext cx="4114801" cy="346556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51 y/o Hispanic male started with human coach but was then transferred to chatbot.</a:t>
            </a:r>
          </a:p>
          <a:p>
            <a:pPr>
              <a:lnSpc>
                <a:spcPct val="90000"/>
              </a:lnSpc>
              <a:spcAft>
                <a:spcPts val="600"/>
              </a:spcAft>
            </a:pPr>
            <a:endParaRPr lang="en-US" sz="2000"/>
          </a:p>
          <a:p>
            <a:pPr indent="-228600">
              <a:lnSpc>
                <a:spcPct val="90000"/>
              </a:lnSpc>
              <a:spcAft>
                <a:spcPts val="600"/>
              </a:spcAft>
              <a:buFont typeface="Arial" panose="020B0604020202020204" pitchFamily="34" charset="0"/>
              <a:buChar char="•"/>
            </a:pPr>
            <a:r>
              <a:rPr lang="en-US" sz="2000"/>
              <a:t>Tried befriending, grew confused</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Felt alienated, not heard</a:t>
            </a:r>
          </a:p>
          <a:p>
            <a:pPr>
              <a:lnSpc>
                <a:spcPct val="90000"/>
              </a:lnSpc>
              <a:spcAft>
                <a:spcPts val="600"/>
              </a:spcAft>
            </a:pPr>
            <a:endParaRPr lang="en-US" sz="2000"/>
          </a:p>
          <a:p>
            <a:pPr indent="-228600">
              <a:lnSpc>
                <a:spcPct val="90000"/>
              </a:lnSpc>
              <a:spcAft>
                <a:spcPts val="600"/>
              </a:spcAft>
              <a:buFont typeface="Arial" panose="020B0604020202020204" pitchFamily="34" charset="0"/>
              <a:buChar char="•"/>
            </a:pPr>
            <a:r>
              <a:rPr lang="en-US" sz="2000"/>
              <a:t>Reignited bingeing/alcohol misuse</a:t>
            </a:r>
          </a:p>
        </p:txBody>
      </p:sp>
      <p:pic>
        <p:nvPicPr>
          <p:cNvPr id="8" name="Picture 7" descr="A person drinking from a can&#10;&#10;Description automatically generated">
            <a:extLst>
              <a:ext uri="{FF2B5EF4-FFF2-40B4-BE49-F238E27FC236}">
                <a16:creationId xmlns:a16="http://schemas.microsoft.com/office/drawing/2014/main" id="{6B693F4E-8E47-6246-6010-E75732A33315}"/>
              </a:ext>
            </a:extLst>
          </p:cNvPr>
          <p:cNvPicPr>
            <a:picLocks noChangeAspect="1"/>
          </p:cNvPicPr>
          <p:nvPr/>
        </p:nvPicPr>
        <p:blipFill>
          <a:blip r:embed="rId2">
            <a:extLst>
              <a:ext uri="{28A0092B-C50C-407E-A947-70E740481C1C}">
                <a14:useLocalDpi xmlns:a14="http://schemas.microsoft.com/office/drawing/2010/main" val="0"/>
              </a:ext>
            </a:extLst>
          </a:blip>
          <a:srcRect r="2" b="15247"/>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Picture 6" descr="A drawing of a person with his hands in his mouth&#10;&#10;Description automatically generated">
            <a:extLst>
              <a:ext uri="{FF2B5EF4-FFF2-40B4-BE49-F238E27FC236}">
                <a16:creationId xmlns:a16="http://schemas.microsoft.com/office/drawing/2014/main" id="{9DF18CAF-3E50-AE8E-4656-D2033882FFD8}"/>
              </a:ext>
            </a:extLst>
          </p:cNvPr>
          <p:cNvPicPr>
            <a:picLocks noChangeAspect="1"/>
          </p:cNvPicPr>
          <p:nvPr/>
        </p:nvPicPr>
        <p:blipFill>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Picture 5" descr="A person holding a robot&#10;&#10;Description automatically generated">
            <a:extLst>
              <a:ext uri="{FF2B5EF4-FFF2-40B4-BE49-F238E27FC236}">
                <a16:creationId xmlns:a16="http://schemas.microsoft.com/office/drawing/2014/main" id="{1CDAB4D8-5DCC-3B53-A08B-9983CD45474F}"/>
              </a:ext>
            </a:extLst>
          </p:cNvPr>
          <p:cNvPicPr>
            <a:picLocks noChangeAspect="1"/>
          </p:cNvPicPr>
          <p:nvPr/>
        </p:nvPicPr>
        <p:blipFill>
          <a:blip r:embed="rId4">
            <a:extLst>
              <a:ext uri="{28A0092B-C50C-407E-A947-70E740481C1C}">
                <a14:useLocalDpi xmlns:a14="http://schemas.microsoft.com/office/drawing/2010/main" val="0"/>
              </a:ext>
            </a:extLst>
          </a:blip>
          <a:srcRect t="3092" r="3" b="1969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556760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DD4B-57B4-1B80-7F1B-0AC63FEB7908}"/>
              </a:ext>
            </a:extLst>
          </p:cNvPr>
          <p:cNvSpPr>
            <a:spLocks noGrp="1"/>
          </p:cNvSpPr>
          <p:nvPr>
            <p:ph type="title"/>
          </p:nvPr>
        </p:nvSpPr>
        <p:spPr/>
        <p:txBody>
          <a:bodyPr/>
          <a:lstStyle/>
          <a:p>
            <a:r>
              <a:rPr lang="en-US"/>
              <a:t>Higher levels of empathy?</a:t>
            </a:r>
          </a:p>
        </p:txBody>
      </p:sp>
      <p:sp>
        <p:nvSpPr>
          <p:cNvPr id="3" name="Content Placeholder 2">
            <a:extLst>
              <a:ext uri="{FF2B5EF4-FFF2-40B4-BE49-F238E27FC236}">
                <a16:creationId xmlns:a16="http://schemas.microsoft.com/office/drawing/2014/main" id="{96850B47-FA8F-EC6E-3770-FD194BC2E1EC}"/>
              </a:ext>
            </a:extLst>
          </p:cNvPr>
          <p:cNvSpPr>
            <a:spLocks noGrp="1"/>
          </p:cNvSpPr>
          <p:nvPr>
            <p:ph sz="half" idx="1"/>
          </p:nvPr>
        </p:nvSpPr>
        <p:spPr/>
        <p:txBody>
          <a:bodyPr vert="horz" lIns="91440" tIns="45720" rIns="91440" bIns="45720" rtlCol="0" anchor="t">
            <a:normAutofit/>
          </a:bodyPr>
          <a:lstStyle/>
          <a:p>
            <a:r>
              <a:rPr lang="en-US"/>
              <a:t>Reddit’s Ask Docs forums</a:t>
            </a:r>
          </a:p>
          <a:p>
            <a:pPr lvl="1"/>
            <a:endParaRPr lang="en-US"/>
          </a:p>
          <a:p>
            <a:pPr lvl="1"/>
            <a:endParaRPr lang="en-US"/>
          </a:p>
          <a:p>
            <a:r>
              <a:rPr lang="en-US"/>
              <a:t>ChatGPT responses rated as higher level of empathy than those by PCPs. </a:t>
            </a:r>
          </a:p>
          <a:p>
            <a:endParaRPr lang="en-US"/>
          </a:p>
          <a:p>
            <a:r>
              <a:rPr lang="en-US"/>
              <a:t>(Ayers, 2023)</a:t>
            </a:r>
          </a:p>
          <a:p>
            <a:endParaRPr lang="en-US"/>
          </a:p>
        </p:txBody>
      </p:sp>
      <p:pic>
        <p:nvPicPr>
          <p:cNvPr id="5" name="Content Placeholder 4" descr="A screenshot of a chart&#10;&#10;AI-generated content may be incorrect.">
            <a:extLst>
              <a:ext uri="{FF2B5EF4-FFF2-40B4-BE49-F238E27FC236}">
                <a16:creationId xmlns:a16="http://schemas.microsoft.com/office/drawing/2014/main" id="{7B9F65E3-96D7-F5E7-23F8-B5DE317840A6}"/>
              </a:ext>
            </a:extLst>
          </p:cNvPr>
          <p:cNvPicPr>
            <a:picLocks noGrp="1" noChangeAspect="1"/>
          </p:cNvPicPr>
          <p:nvPr>
            <p:ph sz="half" idx="2"/>
          </p:nvPr>
        </p:nvPicPr>
        <p:blipFill>
          <a:blip r:embed="rId2"/>
          <a:stretch>
            <a:fillRect/>
          </a:stretch>
        </p:blipFill>
        <p:spPr>
          <a:xfrm>
            <a:off x="5737439" y="1832749"/>
            <a:ext cx="6420434" cy="3579766"/>
          </a:xfrm>
        </p:spPr>
      </p:pic>
    </p:spTree>
    <p:extLst>
      <p:ext uri="{BB962C8B-B14F-4D97-AF65-F5344CB8AC3E}">
        <p14:creationId xmlns:p14="http://schemas.microsoft.com/office/powerpoint/2010/main" val="1161990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177736-5557-A5F3-CD81-684B0E8456D7}"/>
              </a:ext>
            </a:extLst>
          </p:cNvPr>
          <p:cNvSpPr>
            <a:spLocks noGrp="1"/>
          </p:cNvSpPr>
          <p:nvPr>
            <p:ph type="title"/>
          </p:nvPr>
        </p:nvSpPr>
        <p:spPr>
          <a:xfrm>
            <a:off x="529389" y="365125"/>
            <a:ext cx="7815713" cy="1887187"/>
          </a:xfrm>
        </p:spPr>
        <p:txBody>
          <a:bodyPr>
            <a:normAutofit fontScale="90000"/>
          </a:bodyPr>
          <a:lstStyle/>
          <a:p>
            <a:r>
              <a:rPr lang="en-US"/>
              <a:t>But real human empathy</a:t>
            </a:r>
            <a:br>
              <a:rPr lang="en-US"/>
            </a:br>
            <a:r>
              <a:rPr lang="en-US"/>
              <a:t>is more than continuous affirmation… </a:t>
            </a:r>
          </a:p>
        </p:txBody>
      </p:sp>
      <p:pic>
        <p:nvPicPr>
          <p:cNvPr id="6" name="Content Placeholder 5" descr="A close-up of a device&#10;&#10;AI-generated content may be incorrect.">
            <a:extLst>
              <a:ext uri="{FF2B5EF4-FFF2-40B4-BE49-F238E27FC236}">
                <a16:creationId xmlns:a16="http://schemas.microsoft.com/office/drawing/2014/main" id="{D8C77B45-6331-41B6-9B5C-31E4A76CC790}"/>
              </a:ext>
            </a:extLst>
          </p:cNvPr>
          <p:cNvPicPr>
            <a:picLocks noGrp="1" noChangeAspect="1"/>
          </p:cNvPicPr>
          <p:nvPr>
            <p:ph sz="half" idx="4294967295"/>
          </p:nvPr>
        </p:nvPicPr>
        <p:blipFill>
          <a:blip r:embed="rId2"/>
          <a:stretch>
            <a:fillRect/>
          </a:stretch>
        </p:blipFill>
        <p:spPr>
          <a:xfrm>
            <a:off x="4123668" y="1945711"/>
            <a:ext cx="6751704" cy="4567202"/>
          </a:xfrm>
        </p:spPr>
      </p:pic>
    </p:spTree>
    <p:extLst>
      <p:ext uri="{BB962C8B-B14F-4D97-AF65-F5344CB8AC3E}">
        <p14:creationId xmlns:p14="http://schemas.microsoft.com/office/powerpoint/2010/main" val="1181610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E3AB136F-CE93-A554-ECEE-FFC9845A54C3}"/>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7400" kern="1200">
                <a:solidFill>
                  <a:srgbClr val="FFFFFF"/>
                </a:solidFill>
                <a:latin typeface="+mj-lt"/>
                <a:ea typeface="+mj-ea"/>
                <a:cs typeface="+mj-cs"/>
              </a:rPr>
              <a:t>Benefits</a:t>
            </a:r>
            <a:br>
              <a:rPr lang="en-US" sz="7400" kern="1200"/>
            </a:br>
            <a:br>
              <a:rPr lang="en-US" sz="7400" kern="1200"/>
            </a:br>
            <a:r>
              <a:rPr lang="en-US" sz="5400" i="1" kern="1200">
                <a:solidFill>
                  <a:srgbClr val="FFFFFF"/>
                </a:solidFill>
                <a:latin typeface="+mj-lt"/>
                <a:ea typeface="+mj-ea"/>
                <a:cs typeface="+mj-cs"/>
              </a:rPr>
              <a:t>So why do we need this?</a:t>
            </a:r>
            <a:endParaRPr lang="en-US" sz="5400" i="1" kern="1200">
              <a:solidFill>
                <a:srgbClr val="FFFFFF"/>
              </a:solidFill>
              <a:latin typeface="+mj-lt"/>
            </a:endParaRPr>
          </a:p>
        </p:txBody>
      </p:sp>
      <p:sp>
        <p:nvSpPr>
          <p:cNvPr id="20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0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0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204" name="Straight Connector 20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05"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0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855048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2075-B133-1B7F-6DBD-F56827E7735C}"/>
              </a:ext>
            </a:extLst>
          </p:cNvPr>
          <p:cNvSpPr>
            <a:spLocks noGrp="1"/>
          </p:cNvSpPr>
          <p:nvPr>
            <p:ph type="title"/>
          </p:nvPr>
        </p:nvSpPr>
        <p:spPr/>
        <p:txBody>
          <a:bodyPr/>
          <a:lstStyle/>
          <a:p>
            <a:r>
              <a:rPr lang="en-US"/>
              <a:t>What are the chief benefits?</a:t>
            </a:r>
          </a:p>
        </p:txBody>
      </p:sp>
      <p:sp>
        <p:nvSpPr>
          <p:cNvPr id="3" name="Content Placeholder 2">
            <a:extLst>
              <a:ext uri="{FF2B5EF4-FFF2-40B4-BE49-F238E27FC236}">
                <a16:creationId xmlns:a16="http://schemas.microsoft.com/office/drawing/2014/main" id="{AD5525C8-6438-0D37-D4A0-A903BF87AA27}"/>
              </a:ext>
            </a:extLst>
          </p:cNvPr>
          <p:cNvSpPr>
            <a:spLocks noGrp="1"/>
          </p:cNvSpPr>
          <p:nvPr>
            <p:ph sz="half" idx="1"/>
          </p:nvPr>
        </p:nvSpPr>
        <p:spPr/>
        <p:txBody>
          <a:bodyPr vert="horz" lIns="91440" tIns="45720" rIns="91440" bIns="45720" rtlCol="0" anchor="t">
            <a:normAutofit/>
          </a:bodyPr>
          <a:lstStyle/>
          <a:p>
            <a:pPr marR="0" lvl="0">
              <a:buSzPts val="1000"/>
              <a:tabLst>
                <a:tab pos="457200" algn="l"/>
              </a:tabLst>
            </a:pPr>
            <a:r>
              <a:rPr lang="en-US">
                <a:latin typeface="Times New Roman"/>
                <a:cs typeface="Times New Roman"/>
              </a:rPr>
              <a:t>Accessible</a:t>
            </a:r>
            <a:r>
              <a:rPr lang="en-US" sz="2800">
                <a:latin typeface="Times New Roman"/>
                <a:cs typeface="Times New Roman"/>
              </a:rPr>
              <a:t> </a:t>
            </a:r>
            <a:endParaRPr lang="en-US"/>
          </a:p>
          <a:p>
            <a:pPr marL="342900" marR="0" lvl="0" indent="-342900">
              <a:buSzPts val="1000"/>
              <a:buFont typeface="Arial" pitchFamily="2" charset="2"/>
              <a:buChar char="•"/>
              <a:tabLst>
                <a:tab pos="457200" algn="l"/>
              </a:tabLst>
            </a:pPr>
            <a:r>
              <a:rPr lang="en-US" sz="2800">
                <a:latin typeface="Times New Roman" panose="02020603050405020304" pitchFamily="18" charset="0"/>
              </a:rPr>
              <a:t>Reach underserved areas </a:t>
            </a:r>
            <a:endParaRPr lang="en-US" sz="2800">
              <a:latin typeface="Times New Roman" panose="02020603050405020304" pitchFamily="18" charset="0"/>
              <a:cs typeface="Times New Roman" panose="02020603050405020304" pitchFamily="18" charset="0"/>
            </a:endParaRPr>
          </a:p>
          <a:p>
            <a:pPr marL="342900" marR="0" lvl="0" indent="-342900">
              <a:buSzPts val="1000"/>
              <a:buFont typeface="Arial" pitchFamily="2" charset="2"/>
              <a:buChar char="•"/>
              <a:tabLst>
                <a:tab pos="457200" algn="l"/>
              </a:tabLst>
            </a:pPr>
            <a:r>
              <a:rPr lang="en-US" sz="2800">
                <a:latin typeface="Times New Roman" panose="02020603050405020304" pitchFamily="18" charset="0"/>
              </a:rPr>
              <a:t>Scalable</a:t>
            </a:r>
            <a:endParaRPr lang="en-US" sz="2800">
              <a:latin typeface="Times New Roman" panose="02020603050405020304" pitchFamily="18" charset="0"/>
              <a:cs typeface="Times New Roman" panose="02020603050405020304" pitchFamily="18" charset="0"/>
            </a:endParaRPr>
          </a:p>
          <a:p>
            <a:pPr marL="457200" lvl="1" indent="0">
              <a:buSzPts val="1000"/>
              <a:buNone/>
              <a:tabLst>
                <a:tab pos="457200" algn="l"/>
              </a:tabLst>
            </a:pPr>
            <a:r>
              <a:rPr lang="en-US">
                <a:latin typeface="Times New Roman" panose="02020603050405020304" pitchFamily="18" charset="0"/>
              </a:rPr>
              <a:t>Demand for behavior change, mental health support</a:t>
            </a:r>
            <a:endParaRPr lang="en-US">
              <a:latin typeface="Times New Roman" panose="02020603050405020304" pitchFamily="18" charset="0"/>
              <a:cs typeface="Times New Roman" panose="02020603050405020304" pitchFamily="18" charset="0"/>
            </a:endParaRPr>
          </a:p>
          <a:p>
            <a:pPr marL="342900" marR="0" lvl="0" indent="-342900">
              <a:buSzPts val="1000"/>
              <a:buFont typeface="Arial" pitchFamily="2" charset="2"/>
              <a:buChar char="•"/>
              <a:tabLst>
                <a:tab pos="457200" algn="l"/>
              </a:tabLst>
            </a:pPr>
            <a:r>
              <a:rPr lang="en-US" sz="2800">
                <a:latin typeface="Times New Roman" panose="02020603050405020304" pitchFamily="18" charset="0"/>
              </a:rPr>
              <a:t>Standardized protocols</a:t>
            </a:r>
            <a:endParaRPr lang="en-US">
              <a:latin typeface="Times New Roman" panose="02020603050405020304" pitchFamily="18" charset="0"/>
              <a:cs typeface="Times New Roman" panose="02020603050405020304" pitchFamily="18" charset="0"/>
            </a:endParaRPr>
          </a:p>
          <a:p>
            <a:pPr marL="342900" marR="0" lvl="0" indent="-342900">
              <a:buSzPts val="1000"/>
              <a:buFont typeface="Arial" pitchFamily="2" charset="2"/>
              <a:buChar char="•"/>
              <a:tabLst>
                <a:tab pos="457200" algn="l"/>
              </a:tabLst>
            </a:pPr>
            <a:r>
              <a:rPr lang="en-US" sz="2800" kern="0">
                <a:effectLst/>
                <a:latin typeface="Times New Roman" panose="02020603050405020304" pitchFamily="18" charset="0"/>
                <a:ea typeface="Times New Roman" panose="02020603050405020304" pitchFamily="18" charset="0"/>
              </a:rPr>
              <a:t>Higher adherence in younger, tech-savvy populations (overcome stigma-barriers)</a:t>
            </a:r>
            <a:endParaRPr lang="en-US" sz="2800">
              <a:latin typeface="Times New Roman" panose="02020603050405020304" pitchFamily="18" charset="0"/>
              <a:cs typeface="Times New Roman" panose="02020603050405020304" pitchFamily="18" charset="0"/>
            </a:endParaRPr>
          </a:p>
          <a:p>
            <a:endParaRPr lang="en-US"/>
          </a:p>
        </p:txBody>
      </p:sp>
      <p:pic>
        <p:nvPicPr>
          <p:cNvPr id="6" name="Content Placeholder 5" descr="A person holding a phone with a stethoscope around his neck&#10;&#10;AI-generated content may be incorrect.">
            <a:extLst>
              <a:ext uri="{FF2B5EF4-FFF2-40B4-BE49-F238E27FC236}">
                <a16:creationId xmlns:a16="http://schemas.microsoft.com/office/drawing/2014/main" id="{60B593A7-5D74-8C41-BF97-ADD87208D212}"/>
              </a:ext>
            </a:extLst>
          </p:cNvPr>
          <p:cNvPicPr>
            <a:picLocks noGrp="1" noChangeAspect="1"/>
          </p:cNvPicPr>
          <p:nvPr>
            <p:ph sz="half" idx="2"/>
          </p:nvPr>
        </p:nvPicPr>
        <p:blipFill>
          <a:blip r:embed="rId3"/>
          <a:stretch>
            <a:fillRect/>
          </a:stretch>
        </p:blipFill>
        <p:spPr>
          <a:xfrm>
            <a:off x="6587331" y="1825625"/>
            <a:ext cx="4351338" cy="4351338"/>
          </a:xfrm>
        </p:spPr>
      </p:pic>
    </p:spTree>
    <p:extLst>
      <p:ext uri="{BB962C8B-B14F-4D97-AF65-F5344CB8AC3E}">
        <p14:creationId xmlns:p14="http://schemas.microsoft.com/office/powerpoint/2010/main" val="2900112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94EF-5109-497D-E9BE-84E14622DEFF}"/>
              </a:ext>
            </a:extLst>
          </p:cNvPr>
          <p:cNvSpPr>
            <a:spLocks noGrp="1"/>
          </p:cNvSpPr>
          <p:nvPr>
            <p:ph type="title"/>
          </p:nvPr>
        </p:nvSpPr>
        <p:spPr>
          <a:xfrm>
            <a:off x="631379" y="120196"/>
            <a:ext cx="10718533" cy="1325563"/>
          </a:xfrm>
        </p:spPr>
        <p:txBody>
          <a:bodyPr/>
          <a:lstStyle/>
          <a:p>
            <a:r>
              <a:rPr lang="en-US"/>
              <a:t>Scoping Review: AI Chatbots for mental health</a:t>
            </a:r>
          </a:p>
        </p:txBody>
      </p:sp>
      <p:sp>
        <p:nvSpPr>
          <p:cNvPr id="3" name="Content Placeholder 2">
            <a:extLst>
              <a:ext uri="{FF2B5EF4-FFF2-40B4-BE49-F238E27FC236}">
                <a16:creationId xmlns:a16="http://schemas.microsoft.com/office/drawing/2014/main" id="{AB2DD3EC-ADC7-2A25-F2F7-C297D3D0BC1D}"/>
              </a:ext>
            </a:extLst>
          </p:cNvPr>
          <p:cNvSpPr>
            <a:spLocks noGrp="1"/>
          </p:cNvSpPr>
          <p:nvPr>
            <p:ph sz="half" idx="1"/>
          </p:nvPr>
        </p:nvSpPr>
        <p:spPr>
          <a:xfrm>
            <a:off x="534956" y="6047727"/>
            <a:ext cx="10916039" cy="576328"/>
          </a:xfrm>
        </p:spPr>
        <p:txBody>
          <a:bodyPr vert="horz" lIns="91440" tIns="45720" rIns="91440" bIns="45720" rtlCol="0" anchor="t">
            <a:noAutofit/>
          </a:bodyPr>
          <a:lstStyle/>
          <a:p>
            <a:pPr indent="0">
              <a:lnSpc>
                <a:spcPct val="100000"/>
              </a:lnSpc>
              <a:spcBef>
                <a:spcPts val="0"/>
              </a:spcBef>
              <a:buNone/>
            </a:pPr>
            <a:r>
              <a:rPr lang="en-US" sz="1200">
                <a:latin typeface="Arial"/>
                <a:cs typeface="Arial"/>
              </a:rPr>
              <a:t>Casu, M., Triscari, S., Battiato, S., Guarnera, L., &amp; </a:t>
            </a:r>
            <a:r>
              <a:rPr lang="en-US" sz="1200" err="1">
                <a:latin typeface="Arial"/>
                <a:cs typeface="Arial"/>
              </a:rPr>
              <a:t>Caponnetto</a:t>
            </a:r>
            <a:r>
              <a:rPr lang="en-US" sz="1200">
                <a:latin typeface="Arial"/>
                <a:cs typeface="Arial"/>
              </a:rPr>
              <a:t>, P. (2024). AI Chatbots for Mental Health: A Scoping Review of Effectiveness, Feasibility, and Applications. Applied Sciences, 14(13), 5889. https://doi.org/10.3390/app14135889</a:t>
            </a:r>
            <a:endParaRPr lang="en-US"/>
          </a:p>
          <a:p>
            <a:endParaRPr lang="en-US">
              <a:solidFill>
                <a:srgbClr val="222222"/>
              </a:solidFill>
              <a:latin typeface="Helvetica Neue" panose="02000503000000020004" pitchFamily="2" charset="0"/>
            </a:endParaRPr>
          </a:p>
          <a:p>
            <a:endParaRPr lang="en-US" b="0" i="0">
              <a:solidFill>
                <a:srgbClr val="222222"/>
              </a:solidFill>
              <a:effectLst/>
              <a:latin typeface="Helvetica Neue" panose="02000503000000020004" pitchFamily="2" charset="0"/>
            </a:endParaRPr>
          </a:p>
          <a:p>
            <a:endParaRPr lang="en-US" sz="1400">
              <a:solidFill>
                <a:srgbClr val="222222"/>
              </a:solidFill>
              <a:latin typeface="Helvetica Neue" panose="02000503000000020004" pitchFamily="2" charset="0"/>
            </a:endParaRPr>
          </a:p>
          <a:p>
            <a:endParaRPr lang="en-US" sz="1400" b="0" i="0">
              <a:solidFill>
                <a:srgbClr val="222222"/>
              </a:solidFill>
              <a:effectLst/>
              <a:latin typeface="Helvetica Neue" panose="02000503000000020004" pitchFamily="2" charset="0"/>
            </a:endParaRPr>
          </a:p>
          <a:p>
            <a:endParaRPr lang="en-US" sz="1400">
              <a:solidFill>
                <a:srgbClr val="222222"/>
              </a:solidFill>
              <a:latin typeface="Helvetica Neue" panose="02000503000000020004" pitchFamily="2" charset="0"/>
            </a:endParaRPr>
          </a:p>
          <a:p>
            <a:endParaRPr lang="en-US" sz="1400" b="0" i="0">
              <a:solidFill>
                <a:srgbClr val="222222"/>
              </a:solidFill>
              <a:effectLst/>
              <a:latin typeface="Helvetica Neue" panose="02000503000000020004" pitchFamily="2" charset="0"/>
            </a:endParaRPr>
          </a:p>
          <a:p>
            <a:endParaRPr lang="en-US" sz="1400">
              <a:solidFill>
                <a:srgbClr val="222222"/>
              </a:solidFill>
              <a:latin typeface="Helvetica Neue" panose="02000503000000020004" pitchFamily="2" charset="0"/>
            </a:endParaRPr>
          </a:p>
          <a:p>
            <a:endParaRPr lang="en-US" sz="1400" b="0" i="0">
              <a:solidFill>
                <a:srgbClr val="222222"/>
              </a:solidFill>
              <a:effectLst/>
              <a:latin typeface="Helvetica Neue" panose="02000503000000020004" pitchFamily="2" charset="0"/>
            </a:endParaRPr>
          </a:p>
          <a:p>
            <a:endParaRPr lang="en-US" sz="1400">
              <a:solidFill>
                <a:srgbClr val="222222"/>
              </a:solidFill>
              <a:latin typeface="Helvetica Neue" panose="02000503000000020004" pitchFamily="2" charset="0"/>
            </a:endParaRPr>
          </a:p>
          <a:p>
            <a:endParaRPr lang="en-US" sz="1400" b="0" i="0">
              <a:solidFill>
                <a:srgbClr val="222222"/>
              </a:solidFill>
              <a:effectLst/>
              <a:latin typeface="Helvetica Neue" panose="02000503000000020004" pitchFamily="2" charset="0"/>
            </a:endParaRPr>
          </a:p>
          <a:p>
            <a:endParaRPr lang="en-US" sz="1400">
              <a:solidFill>
                <a:srgbClr val="222222"/>
              </a:solidFill>
              <a:latin typeface="Helvetica Neue" panose="02000503000000020004" pitchFamily="2" charset="0"/>
            </a:endParaRPr>
          </a:p>
          <a:p>
            <a:endParaRPr lang="en-US" sz="1400" b="0" i="0">
              <a:solidFill>
                <a:srgbClr val="222222"/>
              </a:solidFill>
              <a:effectLst/>
              <a:latin typeface="Helvetica Neue" panose="02000503000000020004" pitchFamily="2" charset="0"/>
            </a:endParaRPr>
          </a:p>
          <a:p>
            <a:endParaRPr lang="en-US" sz="1400">
              <a:solidFill>
                <a:srgbClr val="222222"/>
              </a:solidFill>
              <a:latin typeface="Helvetica Neue" panose="02000503000000020004" pitchFamily="2" charset="0"/>
            </a:endParaRPr>
          </a:p>
        </p:txBody>
      </p:sp>
      <p:sp>
        <p:nvSpPr>
          <p:cNvPr id="4" name="Content Placeholder 3">
            <a:extLst>
              <a:ext uri="{FF2B5EF4-FFF2-40B4-BE49-F238E27FC236}">
                <a16:creationId xmlns:a16="http://schemas.microsoft.com/office/drawing/2014/main" id="{97194B39-7F17-02C1-AA8D-7F8219D8D8E9}"/>
              </a:ext>
            </a:extLst>
          </p:cNvPr>
          <p:cNvSpPr>
            <a:spLocks noGrp="1"/>
          </p:cNvSpPr>
          <p:nvPr>
            <p:ph sz="half" idx="2"/>
          </p:nvPr>
        </p:nvSpPr>
        <p:spPr>
          <a:xfrm>
            <a:off x="5056414" y="1309019"/>
            <a:ext cx="5982477" cy="2213811"/>
          </a:xfrm>
        </p:spPr>
        <p:txBody>
          <a:bodyPr vert="horz" lIns="91440" tIns="45720" rIns="91440" bIns="45720" rtlCol="0" anchor="t">
            <a:normAutofit fontScale="55000" lnSpcReduction="20000"/>
          </a:bodyPr>
          <a:lstStyle/>
          <a:p>
            <a:pPr marL="0" indent="0">
              <a:lnSpc>
                <a:spcPct val="120000"/>
              </a:lnSpc>
              <a:spcBef>
                <a:spcPts val="300"/>
              </a:spcBef>
              <a:buNone/>
            </a:pPr>
            <a:r>
              <a:rPr lang="en-US">
                <a:solidFill>
                  <a:srgbClr val="222222"/>
                </a:solidFill>
                <a:latin typeface="Arial"/>
                <a:cs typeface="Arial"/>
              </a:rPr>
              <a:t>Yielded </a:t>
            </a:r>
            <a:r>
              <a:rPr lang="en-US" b="0" i="0">
                <a:solidFill>
                  <a:srgbClr val="222222"/>
                </a:solidFill>
                <a:effectLst/>
                <a:latin typeface="Arial"/>
                <a:cs typeface="Arial"/>
              </a:rPr>
              <a:t>15 eligible studies covering various application areas:</a:t>
            </a:r>
            <a:endParaRPr lang="en-US">
              <a:latin typeface="Arial"/>
              <a:cs typeface="Arial"/>
            </a:endParaRPr>
          </a:p>
          <a:p>
            <a:pPr marL="457200">
              <a:lnSpc>
                <a:spcPct val="120000"/>
              </a:lnSpc>
              <a:spcBef>
                <a:spcPts val="300"/>
              </a:spcBef>
            </a:pPr>
            <a:r>
              <a:rPr lang="en-US" b="0" i="0">
                <a:solidFill>
                  <a:srgbClr val="222222"/>
                </a:solidFill>
                <a:effectLst/>
                <a:latin typeface="Arial"/>
                <a:cs typeface="Arial"/>
              </a:rPr>
              <a:t>mental health support during COVID-19,</a:t>
            </a:r>
          </a:p>
          <a:p>
            <a:pPr marL="457200">
              <a:lnSpc>
                <a:spcPct val="120000"/>
              </a:lnSpc>
              <a:spcBef>
                <a:spcPts val="300"/>
              </a:spcBef>
            </a:pPr>
            <a:r>
              <a:rPr lang="en-US" b="0" i="0">
                <a:solidFill>
                  <a:srgbClr val="222222"/>
                </a:solidFill>
                <a:effectLst/>
                <a:latin typeface="Arial"/>
                <a:cs typeface="Arial"/>
              </a:rPr>
              <a:t>interventions for specific conditions (e.g., depression, anxiety, substance use disorders),</a:t>
            </a:r>
          </a:p>
          <a:p>
            <a:pPr marL="457200">
              <a:lnSpc>
                <a:spcPct val="120000"/>
              </a:lnSpc>
              <a:spcBef>
                <a:spcPts val="300"/>
              </a:spcBef>
            </a:pPr>
            <a:r>
              <a:rPr lang="en-US" b="0" i="0">
                <a:solidFill>
                  <a:srgbClr val="222222"/>
                </a:solidFill>
                <a:effectLst/>
                <a:latin typeface="Arial"/>
                <a:cs typeface="Arial"/>
              </a:rPr>
              <a:t>preventive care</a:t>
            </a:r>
          </a:p>
          <a:p>
            <a:pPr marL="457200">
              <a:lnSpc>
                <a:spcPct val="120000"/>
              </a:lnSpc>
              <a:spcBef>
                <a:spcPts val="300"/>
              </a:spcBef>
            </a:pPr>
            <a:r>
              <a:rPr lang="en-US" b="0" i="0">
                <a:solidFill>
                  <a:srgbClr val="222222"/>
                </a:solidFill>
                <a:effectLst/>
                <a:latin typeface="Arial"/>
                <a:cs typeface="Arial"/>
              </a:rPr>
              <a:t>health promotion</a:t>
            </a:r>
          </a:p>
          <a:p>
            <a:pPr marL="457200">
              <a:lnSpc>
                <a:spcPct val="120000"/>
              </a:lnSpc>
              <a:spcBef>
                <a:spcPts val="300"/>
              </a:spcBef>
            </a:pPr>
            <a:r>
              <a:rPr lang="en-US" b="0" i="0">
                <a:solidFill>
                  <a:srgbClr val="222222"/>
                </a:solidFill>
                <a:effectLst/>
                <a:latin typeface="Arial"/>
                <a:cs typeface="Arial"/>
              </a:rPr>
              <a:t>usability assessments.</a:t>
            </a:r>
            <a:endParaRPr lang="en-US">
              <a:latin typeface="Arial"/>
              <a:cs typeface="Arial"/>
            </a:endParaRPr>
          </a:p>
        </p:txBody>
      </p:sp>
      <p:pic>
        <p:nvPicPr>
          <p:cNvPr id="5" name="Picture 4" descr="A hand and finger pointing at each other&#10;&#10;AI-generated content may be incorrect.">
            <a:extLst>
              <a:ext uri="{FF2B5EF4-FFF2-40B4-BE49-F238E27FC236}">
                <a16:creationId xmlns:a16="http://schemas.microsoft.com/office/drawing/2014/main" id="{27B7B5C3-B8EC-3365-84C0-9097AC76B9E6}"/>
              </a:ext>
            </a:extLst>
          </p:cNvPr>
          <p:cNvPicPr>
            <a:picLocks noChangeAspect="1"/>
          </p:cNvPicPr>
          <p:nvPr/>
        </p:nvPicPr>
        <p:blipFill>
          <a:blip r:embed="rId2"/>
          <a:srcRect l="109205" t="86172" r="-9690" b="12493"/>
          <a:stretch/>
        </p:blipFill>
        <p:spPr>
          <a:xfrm>
            <a:off x="11157974" y="3619500"/>
            <a:ext cx="23804" cy="43692"/>
          </a:xfrm>
          <a:prstGeom prst="rect">
            <a:avLst/>
          </a:prstGeom>
        </p:spPr>
      </p:pic>
      <p:pic>
        <p:nvPicPr>
          <p:cNvPr id="6" name="Picture 5" descr="A hand and finger touching each other&#10;&#10;AI-generated content may be incorrect.">
            <a:extLst>
              <a:ext uri="{FF2B5EF4-FFF2-40B4-BE49-F238E27FC236}">
                <a16:creationId xmlns:a16="http://schemas.microsoft.com/office/drawing/2014/main" id="{6579EDBB-18CC-4A73-05FB-FC86E4C16837}"/>
              </a:ext>
            </a:extLst>
          </p:cNvPr>
          <p:cNvPicPr>
            <a:picLocks noChangeAspect="1"/>
          </p:cNvPicPr>
          <p:nvPr/>
        </p:nvPicPr>
        <p:blipFill>
          <a:blip r:embed="rId2"/>
          <a:srcRect t="14532" r="-84" b="14544"/>
          <a:stretch/>
        </p:blipFill>
        <p:spPr>
          <a:xfrm>
            <a:off x="739947" y="1370500"/>
            <a:ext cx="3889338" cy="1835419"/>
          </a:xfrm>
          <a:prstGeom prst="rect">
            <a:avLst/>
          </a:prstGeom>
        </p:spPr>
      </p:pic>
      <p:sp>
        <p:nvSpPr>
          <p:cNvPr id="8" name="Content Placeholder 2">
            <a:extLst>
              <a:ext uri="{FF2B5EF4-FFF2-40B4-BE49-F238E27FC236}">
                <a16:creationId xmlns:a16="http://schemas.microsoft.com/office/drawing/2014/main" id="{4389C215-8AD7-BD4F-C5D0-7EFD84CB80F4}"/>
              </a:ext>
            </a:extLst>
          </p:cNvPr>
          <p:cNvSpPr txBox="1">
            <a:spLocks/>
          </p:cNvSpPr>
          <p:nvPr/>
        </p:nvSpPr>
        <p:spPr>
          <a:xfrm>
            <a:off x="5531499" y="3362065"/>
            <a:ext cx="6005804" cy="18476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Bef>
                <a:spcPts val="0"/>
              </a:spcBef>
            </a:pPr>
            <a:endParaRPr lang="en-US" sz="1600">
              <a:solidFill>
                <a:srgbClr val="222222"/>
              </a:solidFill>
              <a:latin typeface="Arial"/>
              <a:cs typeface="Arial"/>
            </a:endParaRPr>
          </a:p>
          <a:p>
            <a:pPr marL="0" indent="0">
              <a:lnSpc>
                <a:spcPct val="150000"/>
              </a:lnSpc>
              <a:spcBef>
                <a:spcPts val="0"/>
              </a:spcBef>
              <a:buFont typeface="Arial" panose="020B0604020202020204" pitchFamily="34" charset="0"/>
              <a:buNone/>
            </a:pPr>
            <a:r>
              <a:rPr lang="en-US" sz="1600" b="1">
                <a:latin typeface="Arial"/>
                <a:cs typeface="Arial"/>
              </a:rPr>
              <a:t>CHALLENGES and CURRENT LIMITATIONS</a:t>
            </a:r>
          </a:p>
          <a:p>
            <a:pPr marL="457200">
              <a:lnSpc>
                <a:spcPct val="150000"/>
              </a:lnSpc>
              <a:spcBef>
                <a:spcPts val="0"/>
              </a:spcBef>
            </a:pPr>
            <a:r>
              <a:rPr lang="en-US" sz="1600">
                <a:latin typeface="Arial"/>
                <a:cs typeface="Arial"/>
              </a:rPr>
              <a:t>Engagement needs improvement</a:t>
            </a:r>
          </a:p>
          <a:p>
            <a:pPr marL="457200">
              <a:lnSpc>
                <a:spcPct val="150000"/>
              </a:lnSpc>
              <a:spcBef>
                <a:spcPts val="0"/>
              </a:spcBef>
            </a:pPr>
            <a:r>
              <a:rPr lang="en-US" sz="1600">
                <a:latin typeface="Arial"/>
                <a:cs typeface="Arial"/>
              </a:rPr>
              <a:t>Integration within existing healthcare systems difficult</a:t>
            </a:r>
          </a:p>
          <a:p>
            <a:pPr marL="457200">
              <a:lnSpc>
                <a:spcPct val="150000"/>
              </a:lnSpc>
              <a:spcBef>
                <a:spcPts val="0"/>
              </a:spcBef>
            </a:pPr>
            <a:r>
              <a:rPr lang="en-US" sz="1600">
                <a:latin typeface="Arial"/>
                <a:cs typeface="Arial"/>
              </a:rPr>
              <a:t>Personalization needs to be enhanced</a:t>
            </a:r>
          </a:p>
          <a:p>
            <a:pPr marL="457200">
              <a:lnSpc>
                <a:spcPct val="150000"/>
              </a:lnSpc>
              <a:spcBef>
                <a:spcPts val="0"/>
              </a:spcBef>
            </a:pPr>
            <a:r>
              <a:rPr lang="en-US" sz="1600">
                <a:latin typeface="Arial"/>
                <a:cs typeface="Arial"/>
              </a:rPr>
              <a:t>Context-specific adaptation needs improvement</a:t>
            </a:r>
          </a:p>
          <a:p>
            <a:pPr>
              <a:lnSpc>
                <a:spcPct val="150000"/>
              </a:lnSpc>
              <a:buFont typeface="Arial" panose="020B0604020202020204" pitchFamily="34" charset="0"/>
              <a:buChar char="•"/>
            </a:pPr>
            <a:endParaRPr lang="en-US">
              <a:solidFill>
                <a:srgbClr val="222222"/>
              </a:solidFill>
              <a:latin typeface="Helvetica Neue" panose="02000503000000020004" pitchFamily="2" charset="0"/>
              <a:cs typeface="Arial"/>
            </a:endParaRPr>
          </a:p>
          <a:p>
            <a:pPr>
              <a:lnSpc>
                <a:spcPct val="150000"/>
              </a:lnSpc>
              <a:buFont typeface="Arial" panose="020B0604020202020204" pitchFamily="34" charset="0"/>
              <a:buChar char="•"/>
            </a:pPr>
            <a:endParaRPr lang="en-US">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p:txBody>
      </p:sp>
      <p:sp>
        <p:nvSpPr>
          <p:cNvPr id="10" name="Content Placeholder 2">
            <a:extLst>
              <a:ext uri="{FF2B5EF4-FFF2-40B4-BE49-F238E27FC236}">
                <a16:creationId xmlns:a16="http://schemas.microsoft.com/office/drawing/2014/main" id="{FF785A5D-A24C-2003-98E7-A702B7E3DB2A}"/>
              </a:ext>
            </a:extLst>
          </p:cNvPr>
          <p:cNvSpPr txBox="1">
            <a:spLocks/>
          </p:cNvSpPr>
          <p:nvPr/>
        </p:nvSpPr>
        <p:spPr>
          <a:xfrm>
            <a:off x="629816" y="3362843"/>
            <a:ext cx="5181600" cy="14044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Bef>
                <a:spcPts val="0"/>
              </a:spcBef>
            </a:pPr>
            <a:endParaRPr lang="en-US" sz="1600">
              <a:solidFill>
                <a:srgbClr val="222222"/>
              </a:solidFill>
              <a:latin typeface="Arial"/>
              <a:cs typeface="Arial"/>
            </a:endParaRPr>
          </a:p>
          <a:p>
            <a:pPr marL="0" indent="0">
              <a:lnSpc>
                <a:spcPct val="150000"/>
              </a:lnSpc>
              <a:spcBef>
                <a:spcPts val="0"/>
              </a:spcBef>
              <a:buFont typeface="Arial" panose="020B0604020202020204" pitchFamily="34" charset="0"/>
              <a:buNone/>
            </a:pPr>
            <a:r>
              <a:rPr lang="en-US" sz="1600" b="1">
                <a:latin typeface="Arial"/>
                <a:cs typeface="Arial"/>
              </a:rPr>
              <a:t>POTENTIAL BENEFITS</a:t>
            </a:r>
          </a:p>
          <a:p>
            <a:pPr marL="400050" indent="-171450">
              <a:lnSpc>
                <a:spcPct val="150000"/>
              </a:lnSpc>
              <a:spcBef>
                <a:spcPts val="0"/>
              </a:spcBef>
              <a:buFont typeface="Arial"/>
            </a:pPr>
            <a:r>
              <a:rPr lang="en-US" sz="1600">
                <a:latin typeface="Arial"/>
                <a:cs typeface="Arial"/>
              </a:rPr>
              <a:t>improving mental and emotional well-being</a:t>
            </a:r>
          </a:p>
          <a:p>
            <a:pPr marL="400050" indent="-171450">
              <a:lnSpc>
                <a:spcPct val="150000"/>
              </a:lnSpc>
              <a:spcBef>
                <a:spcPts val="0"/>
              </a:spcBef>
              <a:buFont typeface="Arial"/>
            </a:pPr>
            <a:r>
              <a:rPr lang="en-US" sz="1600">
                <a:latin typeface="Arial"/>
                <a:cs typeface="Arial"/>
              </a:rPr>
              <a:t>addressing specific mental health conditions</a:t>
            </a:r>
          </a:p>
          <a:p>
            <a:pPr marL="400050" indent="-171450">
              <a:lnSpc>
                <a:spcPct val="150000"/>
              </a:lnSpc>
              <a:spcBef>
                <a:spcPts val="0"/>
              </a:spcBef>
              <a:buFont typeface="Arial"/>
            </a:pPr>
            <a:r>
              <a:rPr lang="en-US" sz="1600">
                <a:latin typeface="Arial"/>
                <a:cs typeface="Arial"/>
              </a:rPr>
              <a:t>facilitating behavior change. </a:t>
            </a:r>
          </a:p>
          <a:p>
            <a:pPr>
              <a:lnSpc>
                <a:spcPct val="150000"/>
              </a:lnSpc>
            </a:pPr>
            <a:endParaRPr lang="en-US">
              <a:solidFill>
                <a:srgbClr val="222222"/>
              </a:solidFill>
              <a:latin typeface="Helvetica Neue" panose="02000503000000020004" pitchFamily="2" charset="0"/>
              <a:cs typeface="Arial"/>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a:p>
            <a:pPr>
              <a:lnSpc>
                <a:spcPct val="150000"/>
              </a:lnSpc>
            </a:pPr>
            <a:endParaRPr lang="en-US" sz="1400">
              <a:solidFill>
                <a:srgbClr val="222222"/>
              </a:solidFill>
              <a:latin typeface="Helvetica Neue" panose="02000503000000020004" pitchFamily="2" charset="0"/>
            </a:endParaRPr>
          </a:p>
        </p:txBody>
      </p:sp>
    </p:spTree>
    <p:extLst>
      <p:ext uri="{BB962C8B-B14F-4D97-AF65-F5344CB8AC3E}">
        <p14:creationId xmlns:p14="http://schemas.microsoft.com/office/powerpoint/2010/main" val="639650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6A73A-5269-AB25-0BE9-D223E6B2213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3000" i="0">
                <a:effectLst/>
              </a:rPr>
              <a:t>Human Support in App-Based Cognitive Behavioral Therapies for Emotional Disorders: Scoping Review</a:t>
            </a:r>
            <a:br>
              <a:rPr lang="en-US" sz="3000" b="1" i="0">
                <a:effectLst/>
              </a:rPr>
            </a:br>
            <a:endParaRPr lang="en-US" sz="300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ECEA57-2DEF-E5D3-A1B8-5AE724946102}"/>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400"/>
              <a:t>"...</a:t>
            </a:r>
            <a:r>
              <a:rPr lang="en-US" sz="2400" b="0" i="0">
                <a:effectLst/>
              </a:rPr>
              <a:t>field has yet to develop standards or consensus for implementing coaching protocols, let alone those for measuring and reporting on the impact. </a:t>
            </a:r>
          </a:p>
          <a:p>
            <a:r>
              <a:rPr lang="en-US" sz="2400"/>
              <a:t>“...</a:t>
            </a:r>
            <a:r>
              <a:rPr lang="en-US" sz="2400" b="0" i="0">
                <a:effectLst/>
              </a:rPr>
              <a:t>coaching remains a significant hole in the growing digital mental health literature and lay out recommendations for future data collection, reporting, experimentation, and analysis.</a:t>
            </a:r>
          </a:p>
          <a:p>
            <a:r>
              <a:rPr lang="en-US" sz="1400" b="0" i="0">
                <a:effectLst/>
              </a:rPr>
              <a:t>Bernstein, E. E., Weingarden, H., Wolfe, E. C., Hall, M. D., Snorrason, I., &amp; Wilhelm, S. (2022). Human Support in App-Based Cognitive Behavioral Therapies for Emotional Disorders: Scoping Review. </a:t>
            </a:r>
            <a:r>
              <a:rPr lang="en-US" sz="1400" b="0" i="1">
                <a:effectLst/>
              </a:rPr>
              <a:t>Journal of medical Internet research</a:t>
            </a:r>
            <a:r>
              <a:rPr lang="en-US" sz="1400" b="0" i="0">
                <a:effectLst/>
              </a:rPr>
              <a:t>, </a:t>
            </a:r>
            <a:r>
              <a:rPr lang="en-US" sz="1400" b="0" i="1">
                <a:effectLst/>
              </a:rPr>
              <a:t>24</a:t>
            </a:r>
            <a:r>
              <a:rPr lang="en-US" sz="1400" b="0" i="0">
                <a:effectLst/>
              </a:rPr>
              <a:t>(4), e33307. https://doi.org/10.2196/33307</a:t>
            </a:r>
            <a:endParaRPr lang="en-US" sz="1400"/>
          </a:p>
        </p:txBody>
      </p:sp>
      <p:pic>
        <p:nvPicPr>
          <p:cNvPr id="11" name="Content Placeholder 10" descr="A group of cell phones&#10;&#10;AI-generated content may be incorrect.">
            <a:extLst>
              <a:ext uri="{FF2B5EF4-FFF2-40B4-BE49-F238E27FC236}">
                <a16:creationId xmlns:a16="http://schemas.microsoft.com/office/drawing/2014/main" id="{D7FD65DB-D40B-EABF-0FCF-73BCA626B447}"/>
              </a:ext>
            </a:extLst>
          </p:cNvPr>
          <p:cNvPicPr>
            <a:picLocks noGrp="1" noChangeAspect="1"/>
          </p:cNvPicPr>
          <p:nvPr>
            <p:ph sz="half" idx="2"/>
          </p:nvPr>
        </p:nvPicPr>
        <p:blipFill>
          <a:blip r:embed="rId2"/>
          <a:srcRect l="15057" r="25536"/>
          <a:stretch/>
        </p:blipFill>
        <p:spPr>
          <a:xfrm>
            <a:off x="7675658" y="2093976"/>
            <a:ext cx="3941064" cy="4096512"/>
          </a:xfrm>
          <a:prstGeom prst="rect">
            <a:avLst/>
          </a:prstGeom>
        </p:spPr>
      </p:pic>
    </p:spTree>
    <p:extLst>
      <p:ext uri="{BB962C8B-B14F-4D97-AF65-F5344CB8AC3E}">
        <p14:creationId xmlns:p14="http://schemas.microsoft.com/office/powerpoint/2010/main" val="570389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1704-117C-0A9D-AF3A-2873639CAB07}"/>
              </a:ext>
            </a:extLst>
          </p:cNvPr>
          <p:cNvSpPr>
            <a:spLocks noGrp="1"/>
          </p:cNvSpPr>
          <p:nvPr>
            <p:ph type="title"/>
          </p:nvPr>
        </p:nvSpPr>
        <p:spPr>
          <a:xfrm>
            <a:off x="838200" y="779645"/>
            <a:ext cx="10515600" cy="1045979"/>
          </a:xfrm>
        </p:spPr>
        <p:txBody>
          <a:bodyPr>
            <a:normAutofit fontScale="90000"/>
          </a:bodyPr>
          <a:lstStyle/>
          <a:p>
            <a:br>
              <a:rPr lang="en-US" sz="3600" i="0">
                <a:solidFill>
                  <a:srgbClr val="1B1B1B"/>
                </a:solidFill>
                <a:effectLst/>
              </a:rPr>
            </a:br>
            <a:r>
              <a:rPr lang="en-US" sz="3600" i="0">
                <a:solidFill>
                  <a:srgbClr val="1B1B1B"/>
                </a:solidFill>
                <a:effectLst/>
              </a:rPr>
              <a:t>An Overview of Chatbot-Based Mobile Mental Health Apps:</a:t>
            </a:r>
            <a:br>
              <a:rPr lang="en-US" sz="3600" i="0">
                <a:solidFill>
                  <a:srgbClr val="1B1B1B"/>
                </a:solidFill>
                <a:effectLst/>
              </a:rPr>
            </a:br>
            <a:r>
              <a:rPr lang="en-US" sz="3600" i="0">
                <a:solidFill>
                  <a:srgbClr val="1B1B1B"/>
                </a:solidFill>
                <a:effectLst/>
              </a:rPr>
              <a:t>Insights from App </a:t>
            </a:r>
            <a:r>
              <a:rPr lang="en-US" sz="3600">
                <a:solidFill>
                  <a:srgbClr val="1B1B1B"/>
                </a:solidFill>
              </a:rPr>
              <a:t>D</a:t>
            </a:r>
            <a:r>
              <a:rPr lang="en-US" sz="3600" i="0">
                <a:solidFill>
                  <a:srgbClr val="1B1B1B"/>
                </a:solidFill>
                <a:effectLst/>
              </a:rPr>
              <a:t>escription and User Reviews</a:t>
            </a:r>
            <a:br>
              <a:rPr lang="en-US" sz="1800" b="1" i="0">
                <a:solidFill>
                  <a:srgbClr val="1B1B1B"/>
                </a:solidFill>
                <a:effectLst/>
                <a:latin typeface="Source Sans Pro Web"/>
              </a:rPr>
            </a:br>
            <a:endParaRPr lang="en-US"/>
          </a:p>
        </p:txBody>
      </p:sp>
      <p:sp>
        <p:nvSpPr>
          <p:cNvPr id="3" name="Content Placeholder 2">
            <a:extLst>
              <a:ext uri="{FF2B5EF4-FFF2-40B4-BE49-F238E27FC236}">
                <a16:creationId xmlns:a16="http://schemas.microsoft.com/office/drawing/2014/main" id="{C144FA60-F9A2-CB6D-8524-64BAB7C6D4B0}"/>
              </a:ext>
            </a:extLst>
          </p:cNvPr>
          <p:cNvSpPr>
            <a:spLocks noGrp="1"/>
          </p:cNvSpPr>
          <p:nvPr>
            <p:ph sz="half" idx="1"/>
          </p:nvPr>
        </p:nvSpPr>
        <p:spPr>
          <a:xfrm>
            <a:off x="914400" y="1938772"/>
            <a:ext cx="5181600" cy="4351338"/>
          </a:xfrm>
        </p:spPr>
        <p:txBody>
          <a:bodyPr>
            <a:normAutofit fontScale="25000" lnSpcReduction="20000"/>
          </a:bodyPr>
          <a:lstStyle/>
          <a:p>
            <a:endParaRPr lang="en-US" sz="4400" b="0" i="0">
              <a:solidFill>
                <a:srgbClr val="1B1B1B"/>
              </a:solidFill>
              <a:effectLst/>
              <a:latin typeface="Cambria" panose="02040503050406030204" pitchFamily="18" charset="0"/>
            </a:endParaRPr>
          </a:p>
          <a:p>
            <a:pPr marL="0" indent="0">
              <a:buNone/>
            </a:pPr>
            <a:endParaRPr lang="en-US" sz="2400"/>
          </a:p>
        </p:txBody>
      </p:sp>
      <p:sp>
        <p:nvSpPr>
          <p:cNvPr id="4" name="Content Placeholder 3">
            <a:extLst>
              <a:ext uri="{FF2B5EF4-FFF2-40B4-BE49-F238E27FC236}">
                <a16:creationId xmlns:a16="http://schemas.microsoft.com/office/drawing/2014/main" id="{CCCAC8BD-48B8-E6CC-E70B-334EC1495501}"/>
              </a:ext>
            </a:extLst>
          </p:cNvPr>
          <p:cNvSpPr>
            <a:spLocks noGrp="1"/>
          </p:cNvSpPr>
          <p:nvPr>
            <p:ph sz="half" idx="2"/>
          </p:nvPr>
        </p:nvSpPr>
        <p:spPr/>
        <p:txBody>
          <a:bodyPr>
            <a:normAutofit fontScale="25000" lnSpcReduction="20000"/>
          </a:bodyPr>
          <a:lstStyle/>
          <a:p>
            <a:endParaRPr lang="en-US" b="0" i="0">
              <a:solidFill>
                <a:srgbClr val="1B1B1B"/>
              </a:solidFill>
              <a:effectLst/>
              <a:latin typeface="Cambria" panose="02040503050406030204" pitchFamily="18" charset="0"/>
            </a:endParaRPr>
          </a:p>
          <a:p>
            <a:pPr marL="0" indent="0">
              <a:buNone/>
            </a:pPr>
            <a:r>
              <a:rPr lang="en-US" sz="6000" b="1"/>
              <a:t>POSITIVES </a:t>
            </a:r>
          </a:p>
          <a:p>
            <a:pPr marL="0" indent="0">
              <a:buNone/>
            </a:pPr>
            <a:r>
              <a:rPr lang="en-US" sz="6000"/>
              <a:t>Fostered a judgment-free environment</a:t>
            </a:r>
          </a:p>
          <a:p>
            <a:pPr marL="0" indent="0">
              <a:buNone/>
            </a:pPr>
            <a:r>
              <a:rPr lang="en-US" sz="6000"/>
              <a:t>Helped users feel more comfortable sharing sensitive info</a:t>
            </a:r>
          </a:p>
          <a:p>
            <a:pPr marL="0" indent="0">
              <a:buNone/>
            </a:pPr>
            <a:endParaRPr lang="en-US" sz="6000"/>
          </a:p>
          <a:p>
            <a:pPr marL="0" indent="0">
              <a:buNone/>
            </a:pPr>
            <a:r>
              <a:rPr lang="en-US" sz="6000" b="1"/>
              <a:t>NEGATIVES</a:t>
            </a:r>
          </a:p>
          <a:p>
            <a:pPr marL="0" indent="0">
              <a:buNone/>
            </a:pPr>
            <a:r>
              <a:rPr lang="en-US" sz="6000"/>
              <a:t>Improper responses led to a loss of interest</a:t>
            </a:r>
          </a:p>
          <a:p>
            <a:pPr marL="0" indent="0">
              <a:buNone/>
            </a:pPr>
            <a:r>
              <a:rPr lang="en-US" sz="6000"/>
              <a:t>Users overly attached, prefer interacting with AI over friends/family</a:t>
            </a:r>
          </a:p>
          <a:p>
            <a:pPr marL="0" indent="0">
              <a:buNone/>
            </a:pPr>
            <a:r>
              <a:rPr lang="en-US" sz="6000"/>
              <a:t>Lack understanding of properly identifying a crisis</a:t>
            </a:r>
          </a:p>
          <a:p>
            <a:endParaRPr lang="en-US" sz="6000"/>
          </a:p>
          <a:p>
            <a:endParaRPr lang="en-US"/>
          </a:p>
          <a:p>
            <a:pPr marL="0" indent="0">
              <a:buNone/>
            </a:pPr>
            <a:endParaRPr lang="en-US" sz="4300" b="0" i="0">
              <a:solidFill>
                <a:srgbClr val="1B1B1B"/>
              </a:solidFill>
              <a:effectLst/>
              <a:latin typeface="Roboto Mono Web"/>
            </a:endParaRPr>
          </a:p>
          <a:p>
            <a:pPr marL="0" indent="0">
              <a:buNone/>
            </a:pPr>
            <a:endParaRPr lang="en-US" sz="4300">
              <a:solidFill>
                <a:srgbClr val="1B1B1B"/>
              </a:solidFill>
              <a:latin typeface="Roboto Mono Web"/>
            </a:endParaRPr>
          </a:p>
          <a:p>
            <a:pPr marL="0" indent="0">
              <a:buNone/>
            </a:pPr>
            <a:r>
              <a:rPr lang="en-US" sz="4300" b="0" i="0">
                <a:solidFill>
                  <a:srgbClr val="1B1B1B"/>
                </a:solidFill>
                <a:effectLst/>
                <a:latin typeface="Roboto Mono Web"/>
              </a:rPr>
              <a:t>Mental Health Apps: Insights From App Description and User Reviews. </a:t>
            </a:r>
            <a:r>
              <a:rPr lang="en-US" sz="4300" b="0" i="1">
                <a:solidFill>
                  <a:srgbClr val="1B1B1B"/>
                </a:solidFill>
                <a:effectLst/>
                <a:latin typeface="Roboto Mono Web"/>
              </a:rPr>
              <a:t>JMIR mHealth and </a:t>
            </a:r>
            <a:r>
              <a:rPr lang="en-US" sz="4300" b="0" i="1" err="1">
                <a:solidFill>
                  <a:srgbClr val="1B1B1B"/>
                </a:solidFill>
                <a:effectLst/>
                <a:latin typeface="Roboto Mono Web"/>
              </a:rPr>
              <a:t>uHealth</a:t>
            </a:r>
            <a:r>
              <a:rPr lang="en-US" sz="4300" b="0" i="0">
                <a:solidFill>
                  <a:srgbClr val="1B1B1B"/>
                </a:solidFill>
                <a:effectLst/>
                <a:latin typeface="Roboto Mono Web"/>
              </a:rPr>
              <a:t>, </a:t>
            </a:r>
            <a:r>
              <a:rPr lang="en-US" sz="4300" b="0" i="1">
                <a:solidFill>
                  <a:srgbClr val="1B1B1B"/>
                </a:solidFill>
                <a:effectLst/>
                <a:latin typeface="Roboto Mono Web"/>
              </a:rPr>
              <a:t>11</a:t>
            </a:r>
            <a:r>
              <a:rPr lang="en-US" sz="4300" b="0" i="0">
                <a:solidFill>
                  <a:srgbClr val="1B1B1B"/>
                </a:solidFill>
                <a:effectLst/>
                <a:latin typeface="Roboto Mono Web"/>
              </a:rPr>
              <a:t>, e44838. </a:t>
            </a:r>
            <a:r>
              <a:rPr lang="en-US" sz="4300" b="0" i="0">
                <a:solidFill>
                  <a:srgbClr val="1B1B1B"/>
                </a:solidFill>
                <a:effectLst/>
                <a:latin typeface="Roboto Mono Web"/>
                <a:hlinkClick r:id="rId3"/>
              </a:rPr>
              <a:t>https://doi.org/10.2196/44838</a:t>
            </a:r>
            <a:r>
              <a:rPr lang="en-US" sz="4300" b="0" i="0">
                <a:solidFill>
                  <a:srgbClr val="1B1B1B"/>
                </a:solidFill>
                <a:effectLst/>
                <a:latin typeface="Roboto Mono Web"/>
              </a:rPr>
              <a:t> </a:t>
            </a:r>
          </a:p>
          <a:p>
            <a:endParaRPr lang="en-US"/>
          </a:p>
        </p:txBody>
      </p:sp>
      <p:sp>
        <p:nvSpPr>
          <p:cNvPr id="5" name="TextBox 4">
            <a:extLst>
              <a:ext uri="{FF2B5EF4-FFF2-40B4-BE49-F238E27FC236}">
                <a16:creationId xmlns:a16="http://schemas.microsoft.com/office/drawing/2014/main" id="{A7C3D1CF-5540-554F-3329-147B9ED6F017}"/>
              </a:ext>
            </a:extLst>
          </p:cNvPr>
          <p:cNvSpPr txBox="1"/>
          <p:nvPr/>
        </p:nvSpPr>
        <p:spPr>
          <a:xfrm>
            <a:off x="914400" y="2011680"/>
            <a:ext cx="5014762" cy="4154984"/>
          </a:xfrm>
          <a:prstGeom prst="rect">
            <a:avLst/>
          </a:prstGeom>
          <a:noFill/>
        </p:spPr>
        <p:txBody>
          <a:bodyPr wrap="square" rtlCol="0">
            <a:spAutoFit/>
          </a:bodyPr>
          <a:lstStyle/>
          <a:p>
            <a:r>
              <a:rPr lang="en-US" sz="2400"/>
              <a:t>ADA</a:t>
            </a:r>
          </a:p>
          <a:p>
            <a:r>
              <a:rPr lang="en-US" sz="2400"/>
              <a:t>Chai</a:t>
            </a:r>
          </a:p>
          <a:p>
            <a:r>
              <a:rPr lang="en-US" sz="2400" err="1"/>
              <a:t>Elomia</a:t>
            </a:r>
            <a:endParaRPr lang="en-US" sz="2400"/>
          </a:p>
          <a:p>
            <a:r>
              <a:rPr lang="en-US" sz="2400" err="1"/>
              <a:t>Mindspa</a:t>
            </a:r>
            <a:endParaRPr lang="en-US" sz="2400"/>
          </a:p>
          <a:p>
            <a:r>
              <a:rPr lang="en-US" sz="2400"/>
              <a:t>Nuna</a:t>
            </a:r>
          </a:p>
          <a:p>
            <a:r>
              <a:rPr lang="en-US" sz="2400"/>
              <a:t>Serenity</a:t>
            </a:r>
          </a:p>
          <a:p>
            <a:r>
              <a:rPr lang="en-US" sz="2400" err="1"/>
              <a:t>Stresscoach</a:t>
            </a:r>
            <a:endParaRPr lang="en-US" sz="2400"/>
          </a:p>
          <a:p>
            <a:r>
              <a:rPr lang="en-US" sz="2400" err="1"/>
              <a:t>Woebot</a:t>
            </a:r>
            <a:endParaRPr lang="en-US" sz="2400"/>
          </a:p>
          <a:p>
            <a:r>
              <a:rPr lang="en-US" sz="2400" err="1"/>
              <a:t>Wysa</a:t>
            </a:r>
            <a:endParaRPr lang="en-US" sz="2400"/>
          </a:p>
          <a:p>
            <a:r>
              <a:rPr lang="en-US" sz="2400" err="1"/>
              <a:t>Youper</a:t>
            </a:r>
            <a:endParaRPr lang="en-US" sz="2400"/>
          </a:p>
          <a:p>
            <a:endParaRPr lang="en-US" sz="2400"/>
          </a:p>
        </p:txBody>
      </p:sp>
      <p:pic>
        <p:nvPicPr>
          <p:cNvPr id="7" name="Picture 6" descr="A group of robots with laptops&#10;&#10;AI-generated content may be incorrect.">
            <a:extLst>
              <a:ext uri="{FF2B5EF4-FFF2-40B4-BE49-F238E27FC236}">
                <a16:creationId xmlns:a16="http://schemas.microsoft.com/office/drawing/2014/main" id="{5F361D3B-3EF3-A23E-9DF3-D4E5E77B954F}"/>
              </a:ext>
            </a:extLst>
          </p:cNvPr>
          <p:cNvPicPr>
            <a:picLocks noChangeAspect="1"/>
          </p:cNvPicPr>
          <p:nvPr/>
        </p:nvPicPr>
        <p:blipFill>
          <a:blip r:embed="rId4"/>
          <a:stretch>
            <a:fillRect/>
          </a:stretch>
        </p:blipFill>
        <p:spPr>
          <a:xfrm>
            <a:off x="2731701" y="2045690"/>
            <a:ext cx="2975277" cy="1955604"/>
          </a:xfrm>
          <a:prstGeom prst="rect">
            <a:avLst/>
          </a:prstGeom>
        </p:spPr>
      </p:pic>
      <p:pic>
        <p:nvPicPr>
          <p:cNvPr id="8" name="Picture 7" descr="A group of robots with laptops&#10;&#10;AI-generated content may be incorrect.">
            <a:extLst>
              <a:ext uri="{FF2B5EF4-FFF2-40B4-BE49-F238E27FC236}">
                <a16:creationId xmlns:a16="http://schemas.microsoft.com/office/drawing/2014/main" id="{69398202-644D-B813-9CE4-964FE48F278A}"/>
              </a:ext>
            </a:extLst>
          </p:cNvPr>
          <p:cNvPicPr>
            <a:picLocks noChangeAspect="1"/>
          </p:cNvPicPr>
          <p:nvPr/>
        </p:nvPicPr>
        <p:blipFill>
          <a:blip r:embed="rId4"/>
          <a:stretch>
            <a:fillRect/>
          </a:stretch>
        </p:blipFill>
        <p:spPr>
          <a:xfrm>
            <a:off x="2731702" y="4001294"/>
            <a:ext cx="2975277" cy="1955604"/>
          </a:xfrm>
          <a:prstGeom prst="rect">
            <a:avLst/>
          </a:prstGeom>
        </p:spPr>
      </p:pic>
    </p:spTree>
    <p:extLst>
      <p:ext uri="{BB962C8B-B14F-4D97-AF65-F5344CB8AC3E}">
        <p14:creationId xmlns:p14="http://schemas.microsoft.com/office/powerpoint/2010/main" val="4259117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2FC9AF-BBE7-D082-B83D-772813C1E7F0}"/>
              </a:ext>
            </a:extLst>
          </p:cNvPr>
          <p:cNvSpPr>
            <a:spLocks noGrp="1"/>
          </p:cNvSpPr>
          <p:nvPr>
            <p:ph type="title"/>
          </p:nvPr>
        </p:nvSpPr>
        <p:spPr/>
        <p:txBody>
          <a:bodyPr/>
          <a:lstStyle/>
          <a:p>
            <a:r>
              <a:rPr lang="en-US"/>
              <a:t>Who prefers the chatbot…and why</a:t>
            </a:r>
          </a:p>
        </p:txBody>
      </p:sp>
      <p:pic>
        <p:nvPicPr>
          <p:cNvPr id="5" name="Content Placeholder 4" descr="A digital art of a person&#10;&#10;AI-generated content may be incorrect.">
            <a:extLst>
              <a:ext uri="{FF2B5EF4-FFF2-40B4-BE49-F238E27FC236}">
                <a16:creationId xmlns:a16="http://schemas.microsoft.com/office/drawing/2014/main" id="{EBAC9173-3494-A338-6222-FCD92084F183}"/>
              </a:ext>
            </a:extLst>
          </p:cNvPr>
          <p:cNvPicPr>
            <a:picLocks noGrp="1" noChangeAspect="1"/>
          </p:cNvPicPr>
          <p:nvPr>
            <p:ph sz="half" idx="1"/>
          </p:nvPr>
        </p:nvPicPr>
        <p:blipFill>
          <a:blip r:embed="rId3"/>
          <a:stretch>
            <a:fillRect/>
          </a:stretch>
        </p:blipFill>
        <p:spPr>
          <a:xfrm>
            <a:off x="1336910" y="1825625"/>
            <a:ext cx="3199329" cy="3327143"/>
          </a:xfrm>
        </p:spPr>
      </p:pic>
      <p:sp>
        <p:nvSpPr>
          <p:cNvPr id="7" name="Content Placeholder 6">
            <a:extLst>
              <a:ext uri="{FF2B5EF4-FFF2-40B4-BE49-F238E27FC236}">
                <a16:creationId xmlns:a16="http://schemas.microsoft.com/office/drawing/2014/main" id="{C816171F-620E-12FF-E714-1FE435272CB3}"/>
              </a:ext>
            </a:extLst>
          </p:cNvPr>
          <p:cNvSpPr>
            <a:spLocks noGrp="1"/>
          </p:cNvSpPr>
          <p:nvPr>
            <p:ph sz="half" idx="2"/>
          </p:nvPr>
        </p:nvSpPr>
        <p:spPr>
          <a:xfrm>
            <a:off x="5194300" y="1825625"/>
            <a:ext cx="6781800" cy="4351338"/>
          </a:xfrm>
        </p:spPr>
        <p:txBody>
          <a:bodyPr>
            <a:normAutofit fontScale="77500" lnSpcReduction="20000"/>
          </a:bodyPr>
          <a:lstStyle/>
          <a:p>
            <a:r>
              <a:rPr lang="en-US"/>
              <a:t>What groups are more willing to share private info with chatbot than a human?  </a:t>
            </a:r>
          </a:p>
          <a:p>
            <a:pPr lvl="1"/>
            <a:r>
              <a:rPr lang="en-US"/>
              <a:t>Insecure attachment types prefer AI (cite)</a:t>
            </a:r>
          </a:p>
          <a:p>
            <a:pPr lvl="1"/>
            <a:r>
              <a:rPr lang="en-US"/>
              <a:t>Younger, tech-savvy populations prefer AI (cite)</a:t>
            </a:r>
          </a:p>
          <a:p>
            <a:pPr lvl="1"/>
            <a:endParaRPr lang="en-US"/>
          </a:p>
          <a:p>
            <a:r>
              <a:rPr lang="en-US"/>
              <a:t>“If we become habituated to endless empathy, we downgrade our real friendships, and that’ contributing to </a:t>
            </a:r>
            <a:r>
              <a:rPr lang="en-US" err="1"/>
              <a:t>loneliness..the</a:t>
            </a:r>
            <a:r>
              <a:rPr lang="en-US"/>
              <a:t> very thing we’re trying to solve. (M. </a:t>
            </a:r>
            <a:r>
              <a:rPr lang="en-US" err="1"/>
              <a:t>Inzlicht</a:t>
            </a:r>
            <a:r>
              <a:rPr lang="en-US"/>
              <a:t>, U Toronto)</a:t>
            </a:r>
          </a:p>
          <a:p>
            <a:pPr marL="0" indent="0">
              <a:buNone/>
            </a:pPr>
            <a:endParaRPr lang="en-US"/>
          </a:p>
          <a:p>
            <a:r>
              <a:rPr lang="en-US"/>
              <a:t>Continuous empathy is not the ultimate hallmark of meaningful relationships…in fact, what happens when one falls in love with </a:t>
            </a:r>
            <a:r>
              <a:rPr lang="en-US" err="1"/>
              <a:t>ChatBot</a:t>
            </a:r>
            <a:r>
              <a:rPr lang="en-US"/>
              <a:t>?</a:t>
            </a:r>
          </a:p>
          <a:p>
            <a:endParaRPr lang="en-US"/>
          </a:p>
          <a:p>
            <a:r>
              <a:rPr lang="en-US">
                <a:solidFill>
                  <a:srgbClr val="FF0000"/>
                </a:solidFill>
              </a:rPr>
              <a:t>https://</a:t>
            </a:r>
            <a:r>
              <a:rPr lang="en-US" err="1">
                <a:solidFill>
                  <a:srgbClr val="FF0000"/>
                </a:solidFill>
              </a:rPr>
              <a:t>www.youtube.com</a:t>
            </a:r>
            <a:r>
              <a:rPr lang="en-US">
                <a:solidFill>
                  <a:srgbClr val="FF0000"/>
                </a:solidFill>
              </a:rPr>
              <a:t>/</a:t>
            </a:r>
            <a:r>
              <a:rPr lang="en-US" err="1">
                <a:solidFill>
                  <a:srgbClr val="FF0000"/>
                </a:solidFill>
              </a:rPr>
              <a:t>watch?v</a:t>
            </a:r>
            <a:r>
              <a:rPr lang="en-US">
                <a:solidFill>
                  <a:srgbClr val="FF0000"/>
                </a:solidFill>
              </a:rPr>
              <a:t>=G8_qJS2Ra2w</a:t>
            </a:r>
          </a:p>
          <a:p>
            <a:endParaRPr lang="en-US"/>
          </a:p>
          <a:p>
            <a:endParaRPr lang="en-US"/>
          </a:p>
        </p:txBody>
      </p:sp>
    </p:spTree>
    <p:extLst>
      <p:ext uri="{BB962C8B-B14F-4D97-AF65-F5344CB8AC3E}">
        <p14:creationId xmlns:p14="http://schemas.microsoft.com/office/powerpoint/2010/main" val="4041784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724C-B188-BB9A-AA2D-05D0FF14E767}"/>
              </a:ext>
            </a:extLst>
          </p:cNvPr>
          <p:cNvSpPr>
            <a:spLocks noGrp="1"/>
          </p:cNvSpPr>
          <p:nvPr>
            <p:ph type="title"/>
          </p:nvPr>
        </p:nvSpPr>
        <p:spPr/>
        <p:txBody>
          <a:bodyPr/>
          <a:lstStyle/>
          <a:p>
            <a:r>
              <a:rPr lang="en-US"/>
              <a:t>Supportive studies for d(Cg)  digital CBT</a:t>
            </a:r>
          </a:p>
        </p:txBody>
      </p:sp>
      <p:sp>
        <p:nvSpPr>
          <p:cNvPr id="3" name="Content Placeholder 2">
            <a:extLst>
              <a:ext uri="{FF2B5EF4-FFF2-40B4-BE49-F238E27FC236}">
                <a16:creationId xmlns:a16="http://schemas.microsoft.com/office/drawing/2014/main" id="{B536A61C-ECED-A79F-26E7-DCE1DBDF880D}"/>
              </a:ext>
            </a:extLst>
          </p:cNvPr>
          <p:cNvSpPr>
            <a:spLocks noGrp="1"/>
          </p:cNvSpPr>
          <p:nvPr>
            <p:ph sz="half" idx="1"/>
          </p:nvPr>
        </p:nvSpPr>
        <p:spPr/>
        <p:txBody>
          <a:bodyPr>
            <a:normAutofit fontScale="92500" lnSpcReduction="20000"/>
          </a:bodyPr>
          <a:lstStyle/>
          <a:p>
            <a:pPr marL="0" indent="0">
              <a:buNone/>
            </a:pPr>
            <a:r>
              <a:rPr lang="en-US"/>
              <a:t>Chronic Pain</a:t>
            </a:r>
          </a:p>
          <a:p>
            <a:pPr marL="0"/>
            <a:r>
              <a:rPr lang="en-US" sz="1800">
                <a:effectLst/>
                <a:latin typeface="Times New Roman" panose="02020603050405020304" pitchFamily="18" charset="0"/>
                <a:ea typeface="Times New Roman" panose="02020603050405020304" pitchFamily="18" charset="0"/>
              </a:rPr>
              <a:t>Lin et al. (2021):Digital Delivery of Cognitive Behavioral Therapy for Chronic Pain  </a:t>
            </a:r>
            <a:r>
              <a:rPr lang="en-US" sz="1800">
                <a:effectLst/>
                <a:latin typeface="Times New Roman" panose="02020603050405020304" pitchFamily="18" charset="0"/>
                <a:ea typeface="Times New Roman" panose="02020603050405020304" pitchFamily="18" charset="0"/>
                <a:hlinkClick r:id="rId2"/>
              </a:rPr>
              <a:t>https://doi.org/10.1097/j.pain.0000000000002145</a:t>
            </a:r>
            <a:endParaRPr lang="en-US" sz="1800">
              <a:effectLst/>
              <a:latin typeface="Times New Roman" panose="02020603050405020304" pitchFamily="18" charset="0"/>
              <a:ea typeface="Times New Roman" panose="02020603050405020304" pitchFamily="18" charset="0"/>
            </a:endParaRPr>
          </a:p>
          <a:p>
            <a:pPr marL="0" marR="0" indent="0">
              <a:buNone/>
            </a:pPr>
            <a:r>
              <a:rPr lang="en-US" sz="1800">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A systematic review showing digital CBT reduces pain intensity and disability. 15-20% </a:t>
            </a:r>
            <a:r>
              <a:rPr lang="en-US" sz="1800">
                <a:latin typeface="Times New Roman" panose="02020603050405020304" pitchFamily="18" charset="0"/>
                <a:ea typeface="Times New Roman" panose="02020603050405020304" pitchFamily="18" charset="0"/>
              </a:rPr>
              <a:t>over</a:t>
            </a:r>
            <a:r>
              <a:rPr lang="en-US" sz="1800">
                <a:effectLst/>
                <a:latin typeface="Times New Roman" panose="02020603050405020304" pitchFamily="18" charset="0"/>
                <a:ea typeface="Times New Roman" panose="02020603050405020304" pitchFamily="18" charset="0"/>
              </a:rPr>
              <a:t> </a:t>
            </a:r>
          </a:p>
          <a:p>
            <a:pPr marL="0" marR="0" indent="0">
              <a:buNone/>
            </a:pPr>
            <a:r>
              <a:rPr lang="en-US" sz="1800">
                <a:effectLst/>
                <a:latin typeface="Times New Roman" panose="02020603050405020304" pitchFamily="18" charset="0"/>
                <a:ea typeface="Times New Roman" panose="02020603050405020304" pitchFamily="18" charset="0"/>
              </a:rPr>
              <a:t> </a:t>
            </a:r>
          </a:p>
          <a:p>
            <a:r>
              <a:rPr lang="en-US" sz="1800" kern="0" err="1">
                <a:effectLst/>
                <a:latin typeface="Times New Roman" panose="02020603050405020304" pitchFamily="18" charset="0"/>
                <a:ea typeface="Times New Roman" panose="02020603050405020304" pitchFamily="18" charset="0"/>
              </a:rPr>
              <a:t>Thurnheer</a:t>
            </a:r>
            <a:r>
              <a:rPr lang="en-US" sz="1800" kern="0">
                <a:effectLst/>
                <a:latin typeface="Times New Roman" panose="02020603050405020304" pitchFamily="18" charset="0"/>
                <a:ea typeface="Times New Roman" panose="02020603050405020304" pitchFamily="18" charset="0"/>
              </a:rPr>
              <a:t> et al. (2020): App-Based Interventions for Chronic Pain, </a:t>
            </a:r>
            <a:r>
              <a:rPr lang="en-US" sz="1800" kern="0">
                <a:effectLst/>
                <a:latin typeface="Times New Roman" panose="02020603050405020304" pitchFamily="18" charset="0"/>
                <a:ea typeface="Times New Roman" panose="02020603050405020304" pitchFamily="18" charset="0"/>
                <a:hlinkClick r:id="rId3"/>
              </a:rPr>
              <a:t>https://doi.org/10.2196/17916</a:t>
            </a:r>
            <a:endParaRPr lang="en-US" sz="1800" kern="0">
              <a:effectLst/>
              <a:latin typeface="Times New Roman" panose="02020603050405020304" pitchFamily="18" charset="0"/>
              <a:ea typeface="Times New Roman" panose="02020603050405020304" pitchFamily="18" charset="0"/>
            </a:endParaRPr>
          </a:p>
          <a:p>
            <a:pPr marL="457200" lvl="1" indent="0">
              <a:buNone/>
            </a:pPr>
            <a:r>
              <a:rPr lang="en-US" sz="1800" kern="0">
                <a:effectLst/>
                <a:latin typeface="Times New Roman" panose="02020603050405020304" pitchFamily="18" charset="0"/>
                <a:ea typeface="Times New Roman" panose="02020603050405020304" pitchFamily="18" charset="0"/>
              </a:rPr>
              <a:t>	Found app-delivered CBT (including chatbots) reduced pain catastrophizing and improved coping</a:t>
            </a:r>
            <a:r>
              <a:rPr lang="en-US" sz="1100">
                <a:effectLst/>
              </a:rPr>
              <a:t> </a:t>
            </a:r>
            <a:r>
              <a:rPr lang="en-US" sz="1400" kern="0">
                <a:effectLst/>
                <a:latin typeface="Times New Roman" panose="02020603050405020304" pitchFamily="18" charset="0"/>
                <a:ea typeface="Times New Roman" panose="02020603050405020304" pitchFamily="18" charset="0"/>
              </a:rPr>
              <a:t> </a:t>
            </a:r>
          </a:p>
          <a:p>
            <a:pPr marL="0" indent="0">
              <a:buNone/>
            </a:pPr>
            <a:endParaRPr lang="en-US" sz="1800" kern="0">
              <a:latin typeface="Times New Roman" panose="02020603050405020304" pitchFamily="18" charset="0"/>
              <a:ea typeface="Times New Roman" panose="02020603050405020304" pitchFamily="18" charset="0"/>
            </a:endParaRPr>
          </a:p>
          <a:p>
            <a:r>
              <a:rPr lang="en-US" sz="1800" kern="0" err="1">
                <a:effectLst/>
                <a:latin typeface="Times New Roman" panose="02020603050405020304" pitchFamily="18" charset="0"/>
                <a:ea typeface="Times New Roman" panose="02020603050405020304" pitchFamily="18" charset="0"/>
              </a:rPr>
              <a:t>Lalloo</a:t>
            </a:r>
            <a:r>
              <a:rPr lang="en-US" sz="1800" kern="0">
                <a:effectLst/>
                <a:latin typeface="Times New Roman" panose="02020603050405020304" pitchFamily="18" charset="0"/>
                <a:ea typeface="Times New Roman" panose="02020603050405020304" pitchFamily="18" charset="0"/>
              </a:rPr>
              <a:t> et al. (2018):Virtual CBT for Pediatric Chronic Pain, </a:t>
            </a:r>
            <a:r>
              <a:rPr lang="en-US" sz="1800" kern="0">
                <a:effectLst/>
                <a:latin typeface="Times New Roman" panose="02020603050405020304" pitchFamily="18" charset="0"/>
                <a:ea typeface="Times New Roman" panose="02020603050405020304" pitchFamily="18" charset="0"/>
                <a:hlinkClick r:id="rId4"/>
              </a:rPr>
              <a:t>https://doi.org/10.1093/pm/pnx263</a:t>
            </a:r>
            <a:endParaRPr lang="en-US" sz="1800" kern="0">
              <a:effectLst/>
              <a:latin typeface="Times New Roman" panose="02020603050405020304" pitchFamily="18" charset="0"/>
              <a:ea typeface="Times New Roman" panose="02020603050405020304" pitchFamily="18" charset="0"/>
            </a:endParaRPr>
          </a:p>
          <a:p>
            <a:pPr marL="457200" lvl="1" indent="0">
              <a:buNone/>
            </a:pPr>
            <a:r>
              <a:rPr lang="en-US" sz="1800" kern="0">
                <a:effectLst/>
                <a:latin typeface="Times New Roman" panose="02020603050405020304" pitchFamily="18" charset="0"/>
                <a:ea typeface="Times New Roman" panose="02020603050405020304" pitchFamily="18" charset="0"/>
              </a:rPr>
              <a:t>	Demonstrated feasibility and effectiveness of chatbot-like tools for pain management in youth.</a:t>
            </a:r>
            <a:endParaRPr lang="en-US" sz="1800" kern="0">
              <a:latin typeface="Times New Roman" panose="02020603050405020304" pitchFamily="18" charset="0"/>
              <a:ea typeface="Times New Roman" panose="02020603050405020304" pitchFamily="18" charset="0"/>
            </a:endParaRPr>
          </a:p>
          <a:p>
            <a:pPr lvl="1"/>
            <a:endParaRPr lang="en-US"/>
          </a:p>
        </p:txBody>
      </p:sp>
      <p:pic>
        <p:nvPicPr>
          <p:cNvPr id="6" name="Content Placeholder 5">
            <a:extLst>
              <a:ext uri="{FF2B5EF4-FFF2-40B4-BE49-F238E27FC236}">
                <a16:creationId xmlns:a16="http://schemas.microsoft.com/office/drawing/2014/main" id="{99501A06-53D2-CC0A-444F-3942EECCBD39}"/>
              </a:ext>
            </a:extLst>
          </p:cNvPr>
          <p:cNvPicPr>
            <a:picLocks noGrp="1" noChangeAspect="1"/>
          </p:cNvPicPr>
          <p:nvPr>
            <p:ph sz="half" idx="2"/>
          </p:nvPr>
        </p:nvPicPr>
        <p:blipFill>
          <a:blip r:embed="rId5"/>
          <a:stretch>
            <a:fillRect/>
          </a:stretch>
        </p:blipFill>
        <p:spPr>
          <a:xfrm>
            <a:off x="6587331" y="1825625"/>
            <a:ext cx="4351338" cy="4351338"/>
          </a:xfrm>
        </p:spPr>
      </p:pic>
    </p:spTree>
    <p:extLst>
      <p:ext uri="{BB962C8B-B14F-4D97-AF65-F5344CB8AC3E}">
        <p14:creationId xmlns:p14="http://schemas.microsoft.com/office/powerpoint/2010/main" val="2103926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AC6AECA-5608-8FAF-52F9-40FD325F6422}"/>
              </a:ext>
            </a:extLst>
          </p:cNvPr>
          <p:cNvSpPr>
            <a:spLocks noGrp="1"/>
          </p:cNvSpPr>
          <p:nvPr>
            <p:ph type="title"/>
          </p:nvPr>
        </p:nvSpPr>
        <p:spPr>
          <a:xfrm>
            <a:off x="1214247" y="1858379"/>
            <a:ext cx="2907161" cy="2760098"/>
          </a:xfrm>
        </p:spPr>
        <p:txBody>
          <a:bodyPr>
            <a:normAutofit/>
          </a:bodyPr>
          <a:lstStyle/>
          <a:p>
            <a:r>
              <a:rPr lang="en-US" sz="4000">
                <a:solidFill>
                  <a:schemeClr val="tx2"/>
                </a:solidFill>
              </a:rPr>
              <a:t>Objectives</a:t>
            </a:r>
          </a:p>
        </p:txBody>
      </p:sp>
      <p:sp>
        <p:nvSpPr>
          <p:cNvPr id="3" name="Content Placeholder 2">
            <a:extLst>
              <a:ext uri="{FF2B5EF4-FFF2-40B4-BE49-F238E27FC236}">
                <a16:creationId xmlns:a16="http://schemas.microsoft.com/office/drawing/2014/main" id="{5E8529FE-2ACE-57BE-74BD-7824E0D30376}"/>
              </a:ext>
            </a:extLst>
          </p:cNvPr>
          <p:cNvSpPr>
            <a:spLocks noGrp="1"/>
          </p:cNvSpPr>
          <p:nvPr>
            <p:ph idx="1"/>
          </p:nvPr>
        </p:nvSpPr>
        <p:spPr>
          <a:xfrm>
            <a:off x="6090574" y="801866"/>
            <a:ext cx="5306084" cy="5230634"/>
          </a:xfrm>
          <a:noFill/>
          <a:ln>
            <a:noFill/>
          </a:ln>
        </p:spPr>
        <p:txBody>
          <a:bodyPr vert="horz" lIns="91440" tIns="45720" rIns="91440" bIns="45720" rtlCol="0" anchor="ctr">
            <a:normAutofit/>
          </a:bodyPr>
          <a:lstStyle/>
          <a:p>
            <a:pPr marL="342900" indent="-342900">
              <a:buAutoNum type="arabicPeriod"/>
            </a:pPr>
            <a:r>
              <a:rPr lang="en-US" sz="2400" dirty="0">
                <a:solidFill>
                  <a:schemeClr val="tx2"/>
                </a:solidFill>
                <a:latin typeface="Helvetica"/>
                <a:cs typeface="Helvetica"/>
              </a:rPr>
              <a:t>Understand</a:t>
            </a:r>
            <a:r>
              <a:rPr lang="en-US" sz="2400" dirty="0">
                <a:solidFill>
                  <a:schemeClr val="tx2"/>
                </a:solidFill>
                <a:effectLst/>
                <a:latin typeface="Helvetica"/>
                <a:cs typeface="Helvetica"/>
              </a:rPr>
              <a:t> the emerging </a:t>
            </a:r>
            <a:r>
              <a:rPr lang="en-US" sz="2400" dirty="0">
                <a:solidFill>
                  <a:schemeClr val="tx2"/>
                </a:solidFill>
                <a:latin typeface="Helvetica"/>
                <a:cs typeface="Helvetica"/>
              </a:rPr>
              <a:t>r</a:t>
            </a:r>
            <a:r>
              <a:rPr lang="en-US" sz="2400" dirty="0">
                <a:solidFill>
                  <a:schemeClr val="tx2"/>
                </a:solidFill>
                <a:effectLst/>
                <a:latin typeface="Helvetica"/>
                <a:cs typeface="Helvetica"/>
              </a:rPr>
              <a:t>ole of AI in health </a:t>
            </a:r>
            <a:r>
              <a:rPr lang="en-US" sz="2400" dirty="0">
                <a:solidFill>
                  <a:schemeClr val="tx2"/>
                </a:solidFill>
                <a:latin typeface="Helvetica"/>
                <a:cs typeface="Helvetica"/>
              </a:rPr>
              <a:t>c</a:t>
            </a:r>
            <a:r>
              <a:rPr lang="en-US" sz="2400" dirty="0">
                <a:solidFill>
                  <a:schemeClr val="tx2"/>
                </a:solidFill>
                <a:effectLst/>
                <a:latin typeface="Helvetica"/>
                <a:cs typeface="Helvetica"/>
              </a:rPr>
              <a:t>oaching</a:t>
            </a:r>
            <a:endParaRPr lang="en-US" sz="2400" dirty="0">
              <a:solidFill>
                <a:schemeClr val="tx2"/>
              </a:solidFill>
            </a:endParaRPr>
          </a:p>
          <a:p>
            <a:pPr marL="342900" indent="-342900">
              <a:buAutoNum type="arabicPeriod"/>
            </a:pPr>
            <a:r>
              <a:rPr lang="en-US" sz="2400" dirty="0">
                <a:solidFill>
                  <a:schemeClr val="tx2"/>
                </a:solidFill>
                <a:latin typeface="Helvetica"/>
                <a:cs typeface="Helvetica"/>
              </a:rPr>
              <a:t>Recognize</a:t>
            </a:r>
            <a:r>
              <a:rPr lang="en-US" sz="2400" dirty="0">
                <a:solidFill>
                  <a:schemeClr val="tx2"/>
                </a:solidFill>
                <a:effectLst/>
                <a:latin typeface="Helvetica"/>
                <a:cs typeface="Helvetica"/>
              </a:rPr>
              <a:t> risks of AI overreliance in care</a:t>
            </a:r>
          </a:p>
          <a:p>
            <a:pPr marL="342900" indent="-342900">
              <a:buAutoNum type="arabicPeriod"/>
            </a:pPr>
            <a:r>
              <a:rPr lang="en-US" sz="2400" dirty="0">
                <a:solidFill>
                  <a:schemeClr val="tx2"/>
                </a:solidFill>
                <a:latin typeface="Helvetica"/>
                <a:cs typeface="Helvetica"/>
              </a:rPr>
              <a:t>Develop</a:t>
            </a:r>
            <a:r>
              <a:rPr lang="en-US" sz="2400" dirty="0">
                <a:solidFill>
                  <a:schemeClr val="tx2"/>
                </a:solidFill>
                <a:effectLst/>
                <a:latin typeface="Helvetica"/>
                <a:cs typeface="Helvetica"/>
              </a:rPr>
              <a:t> strategies for balancing AI and human </a:t>
            </a:r>
            <a:r>
              <a:rPr lang="en-US" sz="2400" dirty="0">
                <a:solidFill>
                  <a:schemeClr val="tx2"/>
                </a:solidFill>
                <a:latin typeface="Helvetica"/>
                <a:cs typeface="Helvetica"/>
              </a:rPr>
              <a:t>c</a:t>
            </a:r>
            <a:r>
              <a:rPr lang="en-US" sz="2400" dirty="0">
                <a:solidFill>
                  <a:schemeClr val="tx2"/>
                </a:solidFill>
                <a:effectLst/>
                <a:latin typeface="Helvetica"/>
                <a:cs typeface="Helvetica"/>
              </a:rPr>
              <a:t>onnection</a:t>
            </a:r>
          </a:p>
          <a:p>
            <a:pPr marL="0" indent="0">
              <a:buNone/>
            </a:pPr>
            <a:endParaRPr lang="en-US" sz="2400" dirty="0">
              <a:solidFill>
                <a:schemeClr val="tx2"/>
              </a:solidFill>
              <a:latin typeface="Helvetica" pitchFamily="2" charset="0"/>
            </a:endParaRPr>
          </a:p>
          <a:p>
            <a:pPr marL="0" indent="0">
              <a:buNone/>
            </a:pPr>
            <a:r>
              <a:rPr lang="en-US" sz="2400" i="1" dirty="0">
                <a:solidFill>
                  <a:schemeClr val="tx2"/>
                </a:solidFill>
                <a:effectLst/>
                <a:latin typeface="Helvetica"/>
                <a:cs typeface="Helvetica"/>
              </a:rPr>
              <a:t>But we’re going to discover a lot more than that… and include you in the inquiry. </a:t>
            </a:r>
          </a:p>
          <a:p>
            <a:pPr>
              <a:buAutoNum type="arabicPeriod"/>
            </a:pPr>
            <a:endParaRPr lang="en-US" sz="2400" dirty="0">
              <a:solidFill>
                <a:schemeClr val="tx2"/>
              </a:solidFill>
            </a:endParaRPr>
          </a:p>
        </p:txBody>
      </p:sp>
    </p:spTree>
    <p:extLst>
      <p:ext uri="{BB962C8B-B14F-4D97-AF65-F5344CB8AC3E}">
        <p14:creationId xmlns:p14="http://schemas.microsoft.com/office/powerpoint/2010/main" val="152239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A42C3-F8BD-A092-3E70-A3316DF8ABA1}"/>
              </a:ext>
            </a:extLst>
          </p:cNvPr>
          <p:cNvSpPr>
            <a:spLocks noGrp="1"/>
          </p:cNvSpPr>
          <p:nvPr>
            <p:ph type="title"/>
          </p:nvPr>
        </p:nvSpPr>
        <p:spPr/>
        <p:txBody>
          <a:bodyPr>
            <a:normAutofit fontScale="90000"/>
          </a:bodyPr>
          <a:lstStyle/>
          <a:p>
            <a:r>
              <a:rPr lang="en-US"/>
              <a:t>Supportive evidence for</a:t>
            </a:r>
            <a:br>
              <a:rPr lang="en-US"/>
            </a:br>
            <a:r>
              <a:rPr lang="en-US"/>
              <a:t>anxious, insomniac, college students</a:t>
            </a:r>
            <a:br>
              <a:rPr lang="en-US"/>
            </a:br>
            <a:endParaRPr lang="en-US"/>
          </a:p>
        </p:txBody>
      </p:sp>
      <p:sp>
        <p:nvSpPr>
          <p:cNvPr id="3" name="Content Placeholder 2">
            <a:extLst>
              <a:ext uri="{FF2B5EF4-FFF2-40B4-BE49-F238E27FC236}">
                <a16:creationId xmlns:a16="http://schemas.microsoft.com/office/drawing/2014/main" id="{972FE28E-643B-837E-069F-3AB414C6A72A}"/>
              </a:ext>
            </a:extLst>
          </p:cNvPr>
          <p:cNvSpPr>
            <a:spLocks noGrp="1"/>
          </p:cNvSpPr>
          <p:nvPr>
            <p:ph sz="half" idx="1"/>
          </p:nvPr>
        </p:nvSpPr>
        <p:spPr>
          <a:xfrm>
            <a:off x="838200" y="1577591"/>
            <a:ext cx="5181600" cy="4599372"/>
          </a:xfrm>
        </p:spPr>
        <p:txBody>
          <a:bodyPr>
            <a:normAutofit lnSpcReduction="10000"/>
          </a:bodyPr>
          <a:lstStyle/>
          <a:p>
            <a:r>
              <a:rPr lang="en-US"/>
              <a:t>Reducing anxiety </a:t>
            </a:r>
            <a:r>
              <a:rPr lang="en-US" sz="1400"/>
              <a:t>(</a:t>
            </a:r>
            <a:r>
              <a:rPr lang="en-US" sz="1400" b="0" i="0">
                <a:solidFill>
                  <a:srgbClr val="333333"/>
                </a:solidFill>
                <a:effectLst/>
                <a:latin typeface="Open Sans" panose="020B0606030504020204" pitchFamily="34" charset="0"/>
              </a:rPr>
              <a:t>Firth J, </a:t>
            </a:r>
            <a:r>
              <a:rPr lang="en-US" sz="1400" b="0" i="0" err="1">
                <a:solidFill>
                  <a:srgbClr val="333333"/>
                </a:solidFill>
                <a:effectLst/>
                <a:latin typeface="Open Sans" panose="020B0606030504020204" pitchFamily="34" charset="0"/>
              </a:rPr>
              <a:t>Torous</a:t>
            </a:r>
            <a:r>
              <a:rPr lang="en-US" sz="1400" b="0" i="0">
                <a:solidFill>
                  <a:srgbClr val="333333"/>
                </a:solidFill>
                <a:effectLst/>
                <a:latin typeface="Open Sans" panose="020B0606030504020204" pitchFamily="34" charset="0"/>
              </a:rPr>
              <a:t> J, Nicholas J, et al. Can smartphone mental health interventions reduce symptoms of anxiety? A meta-analysis of randomized controlled trials. J Affect </a:t>
            </a:r>
            <a:r>
              <a:rPr lang="en-US" sz="1400" b="0" i="0" err="1">
                <a:solidFill>
                  <a:srgbClr val="333333"/>
                </a:solidFill>
                <a:effectLst/>
                <a:latin typeface="Open Sans" panose="020B0606030504020204" pitchFamily="34" charset="0"/>
              </a:rPr>
              <a:t>Disord</a:t>
            </a:r>
            <a:r>
              <a:rPr lang="en-US" sz="1400" b="0" i="0">
                <a:solidFill>
                  <a:srgbClr val="333333"/>
                </a:solidFill>
                <a:effectLst/>
                <a:latin typeface="Open Sans" panose="020B0606030504020204" pitchFamily="34" charset="0"/>
              </a:rPr>
              <a:t>. 2017;218:15–22.)</a:t>
            </a:r>
          </a:p>
          <a:p>
            <a:r>
              <a:rPr lang="en-US"/>
              <a:t>Reducing insomnia. </a:t>
            </a:r>
            <a:r>
              <a:rPr lang="en-US" sz="1500"/>
              <a:t>(</a:t>
            </a:r>
            <a:r>
              <a:rPr lang="en-US" sz="1500" b="0" i="0" err="1">
                <a:solidFill>
                  <a:srgbClr val="212121"/>
                </a:solidFill>
                <a:effectLst/>
                <a:latin typeface="system-ui"/>
              </a:rPr>
              <a:t>Erten</a:t>
            </a:r>
            <a:r>
              <a:rPr lang="en-US" sz="1500" b="0" i="0">
                <a:solidFill>
                  <a:srgbClr val="212121"/>
                </a:solidFill>
                <a:effectLst/>
                <a:latin typeface="system-ui"/>
              </a:rPr>
              <a:t> </a:t>
            </a:r>
            <a:r>
              <a:rPr lang="en-US" sz="1500" b="0" i="0" err="1">
                <a:solidFill>
                  <a:srgbClr val="212121"/>
                </a:solidFill>
                <a:effectLst/>
                <a:latin typeface="system-ui"/>
              </a:rPr>
              <a:t>Uyumaz</a:t>
            </a:r>
            <a:r>
              <a:rPr lang="en-US" sz="1500" b="0" i="0">
                <a:solidFill>
                  <a:srgbClr val="212121"/>
                </a:solidFill>
                <a:effectLst/>
                <a:latin typeface="system-ui"/>
              </a:rPr>
              <a:t>, B., </a:t>
            </a:r>
            <a:r>
              <a:rPr lang="en-US" sz="1500" b="0" i="0" err="1">
                <a:solidFill>
                  <a:srgbClr val="212121"/>
                </a:solidFill>
                <a:effectLst/>
                <a:latin typeface="system-ui"/>
              </a:rPr>
              <a:t>Feijs</a:t>
            </a:r>
            <a:r>
              <a:rPr lang="en-US" sz="1500" b="0" i="0">
                <a:solidFill>
                  <a:srgbClr val="212121"/>
                </a:solidFill>
                <a:effectLst/>
                <a:latin typeface="system-ui"/>
              </a:rPr>
              <a:t>, L., &amp; Hu, J. (2021). A Review of Digital Cognitive Behavioral Therapy for Insomnia (CBT-I Apps): Are They Designed for Engagement?. </a:t>
            </a:r>
            <a:r>
              <a:rPr lang="en-US" sz="1500" b="0" i="1">
                <a:solidFill>
                  <a:srgbClr val="212121"/>
                </a:solidFill>
                <a:effectLst/>
                <a:latin typeface="system-ui"/>
              </a:rPr>
              <a:t>International journal of environmental research and public health</a:t>
            </a:r>
            <a:r>
              <a:rPr lang="en-US" sz="1500" b="0" i="0">
                <a:solidFill>
                  <a:srgbClr val="212121"/>
                </a:solidFill>
                <a:effectLst/>
                <a:latin typeface="system-ui"/>
              </a:rPr>
              <a:t>, </a:t>
            </a:r>
            <a:r>
              <a:rPr lang="en-US" sz="1500" b="0" i="1">
                <a:solidFill>
                  <a:srgbClr val="212121"/>
                </a:solidFill>
                <a:effectLst/>
                <a:latin typeface="system-ui"/>
              </a:rPr>
              <a:t>18</a:t>
            </a:r>
            <a:r>
              <a:rPr lang="en-US" sz="1500" b="0" i="0">
                <a:solidFill>
                  <a:srgbClr val="212121"/>
                </a:solidFill>
                <a:effectLst/>
                <a:latin typeface="system-ui"/>
              </a:rPr>
              <a:t>(6), 2929. </a:t>
            </a:r>
            <a:r>
              <a:rPr lang="en-US" sz="1500" b="0" i="0">
                <a:solidFill>
                  <a:srgbClr val="212121"/>
                </a:solidFill>
                <a:effectLst/>
                <a:latin typeface="system-ui"/>
                <a:hlinkClick r:id="rId2"/>
              </a:rPr>
              <a:t>https://doi.org/10.3390/ijerph18062929_</a:t>
            </a:r>
            <a:endParaRPr lang="en-US" sz="1500" b="0" i="0">
              <a:solidFill>
                <a:srgbClr val="212121"/>
              </a:solidFill>
              <a:effectLst/>
              <a:latin typeface="system-ui"/>
            </a:endParaRPr>
          </a:p>
          <a:p>
            <a:r>
              <a:rPr lang="en-US"/>
              <a:t>Enhanced well-being in college students </a:t>
            </a:r>
            <a:r>
              <a:rPr lang="en-US" sz="1600"/>
              <a:t>(</a:t>
            </a:r>
            <a:r>
              <a:rPr lang="en-US" sz="1600" b="0" i="0">
                <a:solidFill>
                  <a:srgbClr val="333333"/>
                </a:solidFill>
                <a:effectLst/>
                <a:latin typeface="Open Sans" panose="020B0606030504020204" pitchFamily="34" charset="0"/>
              </a:rPr>
              <a:t>Lattie EG, Adkins EC, Winquist N, et al. Digital mental health interventions for depression, anxiety, and enhancement of psychological well-being among college students: systematic review. J Med Internet Res. 2019;21(7):e12869.)</a:t>
            </a:r>
            <a:endParaRPr lang="en-US" sz="1600"/>
          </a:p>
          <a:p>
            <a:endParaRPr lang="en-US" sz="1500"/>
          </a:p>
        </p:txBody>
      </p:sp>
      <p:pic>
        <p:nvPicPr>
          <p:cNvPr id="5" name="Content Placeholder 4">
            <a:extLst>
              <a:ext uri="{FF2B5EF4-FFF2-40B4-BE49-F238E27FC236}">
                <a16:creationId xmlns:a16="http://schemas.microsoft.com/office/drawing/2014/main" id="{560A90D5-6AE1-BB84-C603-D09F97D72757}"/>
              </a:ext>
            </a:extLst>
          </p:cNvPr>
          <p:cNvPicPr>
            <a:picLocks noGrp="1" noChangeAspect="1"/>
          </p:cNvPicPr>
          <p:nvPr>
            <p:ph sz="half" idx="2"/>
          </p:nvPr>
        </p:nvPicPr>
        <p:blipFill>
          <a:blip r:embed="rId3"/>
          <a:stretch>
            <a:fillRect/>
          </a:stretch>
        </p:blipFill>
        <p:spPr>
          <a:xfrm>
            <a:off x="6172200" y="2274094"/>
            <a:ext cx="5181600" cy="3454400"/>
          </a:xfrm>
        </p:spPr>
      </p:pic>
    </p:spTree>
    <p:extLst>
      <p:ext uri="{BB962C8B-B14F-4D97-AF65-F5344CB8AC3E}">
        <p14:creationId xmlns:p14="http://schemas.microsoft.com/office/powerpoint/2010/main" val="3945693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65A3E-17F5-7C2C-F592-63A229908782}"/>
              </a:ext>
            </a:extLst>
          </p:cNvPr>
          <p:cNvSpPr>
            <a:spLocks noGrp="1"/>
          </p:cNvSpPr>
          <p:nvPr>
            <p:ph type="title"/>
          </p:nvPr>
        </p:nvSpPr>
        <p:spPr/>
        <p:txBody>
          <a:bodyPr/>
          <a:lstStyle/>
          <a:p>
            <a:r>
              <a:rPr lang="en-US"/>
              <a:t>Positive review with familiar warnings</a:t>
            </a:r>
          </a:p>
        </p:txBody>
      </p:sp>
      <p:sp>
        <p:nvSpPr>
          <p:cNvPr id="3" name="Content Placeholder 2">
            <a:extLst>
              <a:ext uri="{FF2B5EF4-FFF2-40B4-BE49-F238E27FC236}">
                <a16:creationId xmlns:a16="http://schemas.microsoft.com/office/drawing/2014/main" id="{884F7D6D-00EF-C694-BF29-EBE7DF50B561}"/>
              </a:ext>
            </a:extLst>
          </p:cNvPr>
          <p:cNvSpPr>
            <a:spLocks noGrp="1"/>
          </p:cNvSpPr>
          <p:nvPr>
            <p:ph sz="half" idx="1"/>
          </p:nvPr>
        </p:nvSpPr>
        <p:spPr>
          <a:xfrm>
            <a:off x="340360" y="1825625"/>
            <a:ext cx="5679440" cy="4351338"/>
          </a:xfrm>
        </p:spPr>
        <p:txBody>
          <a:bodyPr vert="horz" lIns="91440" tIns="45720" rIns="91440" bIns="45720" rtlCol="0" anchor="t">
            <a:normAutofit/>
          </a:bodyPr>
          <a:lstStyle/>
          <a:p>
            <a:r>
              <a:rPr lang="en-US" b="0" i="0">
                <a:solidFill>
                  <a:srgbClr val="212121"/>
                </a:solidFill>
                <a:effectLst/>
                <a:latin typeface="system-ui"/>
              </a:rPr>
              <a:t>Happify Health's AI chatbot, </a:t>
            </a:r>
            <a:r>
              <a:rPr lang="en-US" b="0" i="1">
                <a:solidFill>
                  <a:srgbClr val="212121"/>
                </a:solidFill>
                <a:effectLst/>
                <a:latin typeface="system-ui"/>
              </a:rPr>
              <a:t>Anna</a:t>
            </a:r>
            <a:r>
              <a:rPr lang="en-US" b="0" i="0">
                <a:solidFill>
                  <a:srgbClr val="212121"/>
                </a:solidFill>
                <a:effectLst/>
                <a:latin typeface="system-ui"/>
              </a:rPr>
              <a:t>, </a:t>
            </a:r>
            <a:r>
              <a:rPr lang="en-US">
                <a:solidFill>
                  <a:srgbClr val="212121"/>
                </a:solidFill>
                <a:latin typeface="system-ui"/>
              </a:rPr>
              <a:t>"…</a:t>
            </a:r>
            <a:r>
              <a:rPr lang="en-US" b="0" i="0">
                <a:solidFill>
                  <a:srgbClr val="212121"/>
                </a:solidFill>
                <a:effectLst/>
                <a:latin typeface="system-ui"/>
              </a:rPr>
              <a:t>demonstrates chatbots as effective, usable, and adoptable within digital mental health interventions.”</a:t>
            </a:r>
          </a:p>
          <a:p>
            <a:r>
              <a:rPr lang="en-US" sz="1600">
                <a:solidFill>
                  <a:srgbClr val="212121"/>
                </a:solidFill>
                <a:latin typeface="system-ui"/>
              </a:rPr>
              <a:t>Boucher et al, 2021. </a:t>
            </a:r>
            <a:r>
              <a:rPr lang="en-US" sz="1800" u="sng">
                <a:solidFill>
                  <a:srgbClr val="212121"/>
                </a:solidFill>
                <a:effectLst/>
                <a:latin typeface="-apple-system"/>
                <a:ea typeface="Aptos" panose="020B0004020202020204" pitchFamily="34" charset="0"/>
                <a:cs typeface="Times New Roman" panose="02020603050405020304" pitchFamily="18" charset="0"/>
                <a:hlinkClick r:id="rId3"/>
              </a:rPr>
              <a:t>https://doi.org/10.1080/17434440.2021.2013200</a:t>
            </a:r>
            <a:r>
              <a:rPr lang="en-US" sz="1100">
                <a:effectLst/>
              </a:rPr>
              <a:t> </a:t>
            </a:r>
            <a:endParaRPr lang="en-US" sz="1600"/>
          </a:p>
        </p:txBody>
      </p:sp>
      <p:graphicFrame>
        <p:nvGraphicFramePr>
          <p:cNvPr id="7" name="Content Placeholder 3">
            <a:extLst>
              <a:ext uri="{FF2B5EF4-FFF2-40B4-BE49-F238E27FC236}">
                <a16:creationId xmlns:a16="http://schemas.microsoft.com/office/drawing/2014/main" id="{85CD7A39-1580-90EC-C7DD-73F52FA40C5B}"/>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7EE6CE26-3C59-6773-9284-B4101DAC7675}"/>
              </a:ext>
            </a:extLst>
          </p:cNvPr>
          <p:cNvPicPr>
            <a:picLocks noChangeAspect="1"/>
          </p:cNvPicPr>
          <p:nvPr/>
        </p:nvPicPr>
        <p:blipFill>
          <a:blip r:embed="rId9"/>
          <a:stretch>
            <a:fillRect/>
          </a:stretch>
        </p:blipFill>
        <p:spPr>
          <a:xfrm>
            <a:off x="683340" y="4403024"/>
            <a:ext cx="5219620" cy="2455154"/>
          </a:xfrm>
          <a:prstGeom prst="rect">
            <a:avLst/>
          </a:prstGeom>
        </p:spPr>
      </p:pic>
    </p:spTree>
    <p:extLst>
      <p:ext uri="{BB962C8B-B14F-4D97-AF65-F5344CB8AC3E}">
        <p14:creationId xmlns:p14="http://schemas.microsoft.com/office/powerpoint/2010/main" val="3029168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4DB2-83D8-0644-49C2-0605B1B71BD8}"/>
              </a:ext>
            </a:extLst>
          </p:cNvPr>
          <p:cNvSpPr>
            <a:spLocks noGrp="1"/>
          </p:cNvSpPr>
          <p:nvPr>
            <p:ph type="title"/>
          </p:nvPr>
        </p:nvSpPr>
        <p:spPr/>
        <p:txBody>
          <a:bodyPr/>
          <a:lstStyle/>
          <a:p>
            <a:r>
              <a:rPr lang="en-US"/>
              <a:t>Limitations and Drawbacks</a:t>
            </a:r>
          </a:p>
        </p:txBody>
      </p:sp>
      <p:pic>
        <p:nvPicPr>
          <p:cNvPr id="6" name="Content Placeholder 5" descr="A person sitting in a chair and a robot on the phone&#10;&#10;AI-generated content may be incorrect.">
            <a:extLst>
              <a:ext uri="{FF2B5EF4-FFF2-40B4-BE49-F238E27FC236}">
                <a16:creationId xmlns:a16="http://schemas.microsoft.com/office/drawing/2014/main" id="{1AD79E76-D0A6-35A1-FC58-C7E887931547}"/>
              </a:ext>
            </a:extLst>
          </p:cNvPr>
          <p:cNvPicPr>
            <a:picLocks noGrp="1" noChangeAspect="1"/>
          </p:cNvPicPr>
          <p:nvPr>
            <p:ph sz="half" idx="1"/>
          </p:nvPr>
        </p:nvPicPr>
        <p:blipFill>
          <a:blip r:embed="rId2"/>
          <a:stretch>
            <a:fillRect/>
          </a:stretch>
        </p:blipFill>
        <p:spPr>
          <a:xfrm>
            <a:off x="1253330" y="1334294"/>
            <a:ext cx="5503070" cy="5503070"/>
          </a:xfrm>
        </p:spPr>
      </p:pic>
      <p:sp>
        <p:nvSpPr>
          <p:cNvPr id="4" name="Content Placeholder 3">
            <a:extLst>
              <a:ext uri="{FF2B5EF4-FFF2-40B4-BE49-F238E27FC236}">
                <a16:creationId xmlns:a16="http://schemas.microsoft.com/office/drawing/2014/main" id="{F808F825-64D3-0A51-D44C-B026E2DB8DCC}"/>
              </a:ext>
            </a:extLst>
          </p:cNvPr>
          <p:cNvSpPr>
            <a:spLocks noGrp="1"/>
          </p:cNvSpPr>
          <p:nvPr>
            <p:ph sz="half" idx="2"/>
          </p:nvPr>
        </p:nvSpPr>
        <p:spPr>
          <a:xfrm>
            <a:off x="7569200" y="1155700"/>
            <a:ext cx="3784600" cy="5337175"/>
          </a:xfrm>
        </p:spPr>
        <p:txBody>
          <a:bodyPr>
            <a:normAutofit fontScale="92500" lnSpcReduction="10000"/>
          </a:bodyPr>
          <a:lstStyle/>
          <a:p>
            <a:pPr marL="0" marR="0" lvl="0" indent="0">
              <a:buSzPts val="1000"/>
              <a:buNone/>
              <a:tabLst>
                <a:tab pos="457200" algn="l"/>
              </a:tabLst>
            </a:pPr>
            <a:r>
              <a:rPr lang="en-US">
                <a:effectLst/>
                <a:latin typeface="Times New Roman" panose="02020603050405020304" pitchFamily="18" charset="0"/>
                <a:ea typeface="Times New Roman" panose="02020603050405020304" pitchFamily="18" charset="0"/>
              </a:rPr>
              <a:t>Fails in complex cases (e.g., PTSD, addiction).</a:t>
            </a:r>
          </a:p>
          <a:p>
            <a:pPr marL="0" indent="0">
              <a:buNone/>
            </a:pPr>
            <a:endParaRPr lang="en-US" kern="0">
              <a:latin typeface="Times New Roman" panose="02020603050405020304" pitchFamily="18" charset="0"/>
              <a:ea typeface="Times New Roman" panose="02020603050405020304" pitchFamily="18" charset="0"/>
            </a:endParaRPr>
          </a:p>
          <a:p>
            <a:pPr marL="0" indent="0">
              <a:buNone/>
            </a:pPr>
            <a:r>
              <a:rPr lang="en-US" kern="0">
                <a:effectLst/>
                <a:latin typeface="Times New Roman" panose="02020603050405020304" pitchFamily="18" charset="0"/>
                <a:ea typeface="Times New Roman" panose="02020603050405020304" pitchFamily="18" charset="0"/>
              </a:rPr>
              <a:t>Risk of data breaches and algorithmic bias.</a:t>
            </a:r>
          </a:p>
          <a:p>
            <a:pPr marL="0" indent="0">
              <a:buNone/>
            </a:pPr>
            <a:endParaRPr lang="en-US" kern="0">
              <a:latin typeface="Times New Roman" panose="02020603050405020304" pitchFamily="18" charset="0"/>
            </a:endParaRPr>
          </a:p>
          <a:p>
            <a:pPr marL="0" indent="0">
              <a:buNone/>
            </a:pPr>
            <a:r>
              <a:rPr lang="en-US" kern="0">
                <a:effectLst/>
                <a:latin typeface="Times New Roman" panose="02020603050405020304" pitchFamily="18" charset="0"/>
                <a:ea typeface="Times New Roman" panose="02020603050405020304" pitchFamily="18" charset="0"/>
              </a:rPr>
              <a:t>Ethical concerns: Who owns patient data</a:t>
            </a:r>
            <a:r>
              <a:rPr lang="en-US" kern="0">
                <a:latin typeface="Times New Roman" panose="02020603050405020304" pitchFamily="18" charset="0"/>
                <a:ea typeface="Times New Roman" panose="02020603050405020304" pitchFamily="18" charset="0"/>
              </a:rPr>
              <a:t>?</a:t>
            </a:r>
          </a:p>
          <a:p>
            <a:pPr marL="0" indent="0">
              <a:buNone/>
            </a:pPr>
            <a:endParaRPr lang="en-US" kern="0">
              <a:latin typeface="Times New Roman" panose="02020603050405020304" pitchFamily="18" charset="0"/>
            </a:endParaRPr>
          </a:p>
          <a:p>
            <a:pPr marL="0" indent="0">
              <a:buNone/>
            </a:pPr>
            <a:r>
              <a:rPr lang="en-US" kern="0">
                <a:latin typeface="Times New Roman" panose="02020603050405020304" pitchFamily="18" charset="0"/>
              </a:rPr>
              <a:t>Not a stand-alone solution   </a:t>
            </a:r>
          </a:p>
          <a:p>
            <a:pPr marL="0" indent="0">
              <a:buNone/>
            </a:pPr>
            <a:r>
              <a:rPr lang="en-US" kern="0">
                <a:latin typeface="Times New Roman" panose="02020603050405020304" pitchFamily="18" charset="0"/>
              </a:rPr>
              <a:t>App Fatigue</a:t>
            </a:r>
          </a:p>
          <a:p>
            <a:pPr marL="0" indent="0">
              <a:buNone/>
            </a:pPr>
            <a:r>
              <a:rPr lang="en-US" kern="0">
                <a:latin typeface="Times New Roman" panose="02020603050405020304" pitchFamily="18" charset="0"/>
              </a:rPr>
              <a:t>Hallucinations</a:t>
            </a:r>
          </a:p>
          <a:p>
            <a:pPr marL="0" indent="0">
              <a:buNone/>
            </a:pPr>
            <a:endParaRPr lang="en-US" kern="0">
              <a:latin typeface="Times New Roman" panose="02020603050405020304" pitchFamily="18" charset="0"/>
            </a:endParaRPr>
          </a:p>
          <a:p>
            <a:pPr marL="0" indent="0">
              <a:buNone/>
            </a:pPr>
            <a:endParaRPr lang="en-US" kern="0">
              <a:latin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2902499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795AA-87D6-C964-BC90-417133F362A9}"/>
              </a:ext>
            </a:extLst>
          </p:cNvPr>
          <p:cNvSpPr>
            <a:spLocks noGrp="1"/>
          </p:cNvSpPr>
          <p:nvPr>
            <p:ph type="title"/>
          </p:nvPr>
        </p:nvSpPr>
        <p:spPr>
          <a:xfrm>
            <a:off x="470218" y="-182516"/>
            <a:ext cx="5334197" cy="1708242"/>
          </a:xfrm>
        </p:spPr>
        <p:txBody>
          <a:bodyPr anchor="ctr">
            <a:normAutofit/>
          </a:bodyPr>
          <a:lstStyle/>
          <a:p>
            <a:r>
              <a:rPr lang="en-US" sz="4000"/>
              <a:t>Daniel Siegel on AI</a:t>
            </a:r>
          </a:p>
        </p:txBody>
      </p:sp>
      <p:sp>
        <p:nvSpPr>
          <p:cNvPr id="3" name="Content Placeholder 2">
            <a:extLst>
              <a:ext uri="{FF2B5EF4-FFF2-40B4-BE49-F238E27FC236}">
                <a16:creationId xmlns:a16="http://schemas.microsoft.com/office/drawing/2014/main" id="{45B973EC-F343-D263-B401-BE84BBC375D4}"/>
              </a:ext>
            </a:extLst>
          </p:cNvPr>
          <p:cNvSpPr>
            <a:spLocks noGrp="1"/>
          </p:cNvSpPr>
          <p:nvPr>
            <p:ph idx="1"/>
          </p:nvPr>
        </p:nvSpPr>
        <p:spPr>
          <a:xfrm>
            <a:off x="388721" y="812625"/>
            <a:ext cx="5945426" cy="5414355"/>
          </a:xfrm>
        </p:spPr>
        <p:txBody>
          <a:bodyPr anchor="ctr">
            <a:normAutofit/>
          </a:bodyPr>
          <a:lstStyle/>
          <a:p>
            <a:r>
              <a:rPr lang="en-US" sz="1800" kern="100">
                <a:effectLst/>
                <a:latin typeface="Segoe UI"/>
                <a:ea typeface="Aptos" panose="020B0004020202020204" pitchFamily="34" charset="0"/>
                <a:cs typeface="Times New Roman"/>
              </a:rPr>
              <a:t>The big question here is the </a:t>
            </a:r>
            <a:r>
              <a:rPr lang="en-US" sz="1800" i="1" kern="100">
                <a:effectLst/>
                <a:latin typeface="Segoe UI"/>
                <a:ea typeface="Aptos" panose="020B0004020202020204" pitchFamily="34" charset="0"/>
                <a:cs typeface="Times New Roman"/>
              </a:rPr>
              <a:t>intention </a:t>
            </a:r>
            <a:r>
              <a:rPr lang="en-US" sz="1800" kern="100">
                <a:effectLst/>
                <a:latin typeface="Segoe UI"/>
                <a:ea typeface="Aptos" panose="020B0004020202020204" pitchFamily="34" charset="0"/>
                <a:cs typeface="Times New Roman"/>
              </a:rPr>
              <a:t>behind funded AI design projects, Siegel told Wildman and </a:t>
            </a:r>
            <a:r>
              <a:rPr lang="en-US" sz="1800" kern="100" err="1">
                <a:effectLst/>
                <a:latin typeface="Segoe UI"/>
                <a:ea typeface="Aptos" panose="020B0004020202020204" pitchFamily="34" charset="0"/>
                <a:cs typeface="Times New Roman"/>
              </a:rPr>
              <a:t>Stockly</a:t>
            </a:r>
            <a:r>
              <a:rPr lang="en-US" sz="1800" kern="100">
                <a:effectLst/>
                <a:latin typeface="Segoe UI"/>
                <a:ea typeface="Aptos" panose="020B0004020202020204" pitchFamily="34" charset="0"/>
                <a:cs typeface="Times New Roman"/>
              </a:rPr>
              <a:t>, authors of </a:t>
            </a:r>
            <a:r>
              <a:rPr lang="en-US" sz="1800" i="1" kern="100">
                <a:effectLst/>
                <a:latin typeface="Segoe UI"/>
                <a:ea typeface="Aptos" panose="020B0004020202020204" pitchFamily="34" charset="0"/>
                <a:cs typeface="Times New Roman"/>
              </a:rPr>
              <a:t>Spirit Tech (2016, </a:t>
            </a:r>
            <a:r>
              <a:rPr lang="en-US" sz="1800" i="1" kern="100" err="1">
                <a:effectLst/>
                <a:latin typeface="Segoe UI"/>
                <a:ea typeface="Aptos" panose="020B0004020202020204" pitchFamily="34" charset="0"/>
                <a:cs typeface="Times New Roman"/>
              </a:rPr>
              <a:t>st</a:t>
            </a:r>
            <a:r>
              <a:rPr lang="en-US" sz="1800" i="1" kern="100">
                <a:effectLst/>
                <a:latin typeface="Segoe UI"/>
                <a:ea typeface="Aptos" panose="020B0004020202020204" pitchFamily="34" charset="0"/>
                <a:cs typeface="Times New Roman"/>
              </a:rPr>
              <a:t> Martins Press, p. 247): </a:t>
            </a:r>
            <a:r>
              <a:rPr lang="en-US" sz="1800" kern="100">
                <a:effectLst/>
                <a:latin typeface="Segoe UI"/>
                <a:ea typeface="Aptos" panose="020B0004020202020204" pitchFamily="34" charset="0"/>
                <a:cs typeface="Times New Roman"/>
              </a:rPr>
              <a:t>“When engineers and coders employ a “Purely logic or rules-based ethical system devoid of wisdom and love,” we might well begin to see disaster unfurling.” </a:t>
            </a:r>
          </a:p>
          <a:p>
            <a:r>
              <a:rPr lang="en-US" sz="1800" b="1"/>
              <a:t>Company A</a:t>
            </a:r>
            <a:r>
              <a:rPr lang="en-US" sz="1800"/>
              <a:t>: </a:t>
            </a:r>
            <a:r>
              <a:rPr lang="en-US" sz="1800" kern="100">
                <a:effectLst/>
                <a:latin typeface="Segoe UI"/>
                <a:ea typeface="Aptos" panose="020B0004020202020204" pitchFamily="34" charset="0"/>
                <a:cs typeface="Times New Roman"/>
              </a:rPr>
              <a:t>Is power hungry and money hungry, needs a high ROI, responding to </a:t>
            </a:r>
            <a:r>
              <a:rPr lang="en-US" sz="1800" kern="100">
                <a:latin typeface="Segoe UI"/>
                <a:ea typeface="Aptos" panose="020B0004020202020204" pitchFamily="34" charset="0"/>
                <a:cs typeface="Times New Roman"/>
              </a:rPr>
              <a:t>tremendous</a:t>
            </a:r>
            <a:r>
              <a:rPr lang="en-US" sz="1800" kern="100">
                <a:effectLst/>
                <a:latin typeface="Segoe UI"/>
                <a:ea typeface="Aptos" panose="020B0004020202020204" pitchFamily="34" charset="0"/>
                <a:cs typeface="Times New Roman"/>
              </a:rPr>
              <a:t> amount of pressure to perform and produce, billion dollars on the line.</a:t>
            </a:r>
          </a:p>
          <a:p>
            <a:r>
              <a:rPr lang="en-US" sz="1800" b="1" kern="100">
                <a:latin typeface="Segoe UI"/>
                <a:ea typeface="Aptos" panose="020B0004020202020204" pitchFamily="34" charset="0"/>
                <a:cs typeface="Times New Roman"/>
              </a:rPr>
              <a:t>Company B</a:t>
            </a:r>
            <a:r>
              <a:rPr lang="en-US" sz="1800" kern="100">
                <a:latin typeface="Segoe UI"/>
                <a:ea typeface="Aptos" panose="020B0004020202020204" pitchFamily="34" charset="0"/>
                <a:cs typeface="Times New Roman"/>
              </a:rPr>
              <a:t>: Is driven by a deeply thoughtful intention to elevate and uplift humanity, communicates honestly with conflict resolution, coders spend half days in deep practice cultivating wisdom and compassion.</a:t>
            </a:r>
          </a:p>
          <a:p>
            <a:r>
              <a:rPr lang="en-US" sz="1800" kern="100">
                <a:effectLst/>
                <a:latin typeface="Segoe UI"/>
                <a:ea typeface="Aptos" panose="020B0004020202020204" pitchFamily="34" charset="0"/>
                <a:cs typeface="Times New Roman"/>
              </a:rPr>
              <a:t>“So which company would you rather have produce the most powerful AI in the world has ever seen?”</a:t>
            </a:r>
          </a:p>
        </p:txBody>
      </p:sp>
      <p:pic>
        <p:nvPicPr>
          <p:cNvPr id="5" name="Picture 4" descr="Complex math formulas on a blackboard">
            <a:extLst>
              <a:ext uri="{FF2B5EF4-FFF2-40B4-BE49-F238E27FC236}">
                <a16:creationId xmlns:a16="http://schemas.microsoft.com/office/drawing/2014/main" id="{85846C07-F223-47F4-77D8-2B1A1473C677}"/>
              </a:ext>
            </a:extLst>
          </p:cNvPr>
          <p:cNvPicPr>
            <a:picLocks noChangeAspect="1"/>
          </p:cNvPicPr>
          <p:nvPr/>
        </p:nvPicPr>
        <p:blipFill>
          <a:blip r:embed="rId2"/>
          <a:srcRect l="15556" r="27835" b="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516715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173A8F-AEEE-D3B5-4C56-3D6C3547660A}"/>
              </a:ext>
            </a:extLst>
          </p:cNvPr>
          <p:cNvSpPr>
            <a:spLocks noGrp="1"/>
          </p:cNvSpPr>
          <p:nvPr>
            <p:ph type="title"/>
          </p:nvPr>
        </p:nvSpPr>
        <p:spPr>
          <a:xfrm>
            <a:off x="541467" y="428672"/>
            <a:ext cx="5975693" cy="1642970"/>
          </a:xfrm>
        </p:spPr>
        <p:txBody>
          <a:bodyPr anchor="b">
            <a:normAutofit/>
          </a:bodyPr>
          <a:lstStyle/>
          <a:p>
            <a:r>
              <a:rPr lang="en-US" sz="3600"/>
              <a:t>Soryu Forall, Buddhism and AI, 2025</a:t>
            </a:r>
          </a:p>
        </p:txBody>
      </p:sp>
      <p:sp>
        <p:nvSpPr>
          <p:cNvPr id="3" name="Content Placeholder 2">
            <a:extLst>
              <a:ext uri="{FF2B5EF4-FFF2-40B4-BE49-F238E27FC236}">
                <a16:creationId xmlns:a16="http://schemas.microsoft.com/office/drawing/2014/main" id="{FDC9BDEB-43D4-2CC5-6B07-78017A074610}"/>
              </a:ext>
            </a:extLst>
          </p:cNvPr>
          <p:cNvSpPr>
            <a:spLocks noGrp="1"/>
          </p:cNvSpPr>
          <p:nvPr>
            <p:ph idx="1"/>
          </p:nvPr>
        </p:nvSpPr>
        <p:spPr>
          <a:xfrm>
            <a:off x="541843" y="2446643"/>
            <a:ext cx="5315189" cy="3535083"/>
          </a:xfrm>
        </p:spPr>
        <p:txBody>
          <a:bodyPr anchor="t">
            <a:normAutofit/>
          </a:bodyPr>
          <a:lstStyle/>
          <a:p>
            <a:r>
              <a:rPr lang="en-US" sz="1700"/>
              <a:t>Founder, head teacher, Center for Mindful Learning and creator of modern Mindfulness at The Monastic Academy in Vermont.</a:t>
            </a:r>
          </a:p>
          <a:p>
            <a:r>
              <a:rPr lang="en-US" sz="1700"/>
              <a:t>Has issued a challenge to recognize emerging AI as one more being which must be shown compassion and be taught to follow right practices.</a:t>
            </a:r>
          </a:p>
          <a:p>
            <a:r>
              <a:rPr lang="en-US" sz="1700"/>
              <a:t>Feed the wolf at the door with interactions that connote spiritual practice.</a:t>
            </a:r>
          </a:p>
          <a:p>
            <a:r>
              <a:rPr lang="en-US" sz="1700">
                <a:hlinkClick r:id="rId2"/>
              </a:rPr>
              <a:t>https://www.monasticacademy.org/</a:t>
            </a:r>
            <a:endParaRPr lang="en-US" sz="1700"/>
          </a:p>
          <a:p>
            <a:endParaRPr lang="en-US" sz="170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Japan Lotus photo and picture">
            <a:extLst>
              <a:ext uri="{FF2B5EF4-FFF2-40B4-BE49-F238E27FC236}">
                <a16:creationId xmlns:a16="http://schemas.microsoft.com/office/drawing/2014/main" id="{1AFAC72C-64FC-73BC-F8C0-D25DB09600C8}"/>
              </a:ext>
            </a:extLst>
          </p:cNvPr>
          <p:cNvPicPr>
            <a:picLocks noChangeAspect="1"/>
          </p:cNvPicPr>
          <p:nvPr/>
        </p:nvPicPr>
        <p:blipFill>
          <a:blip r:embed="rId3"/>
          <a:stretch>
            <a:fillRect/>
          </a:stretch>
        </p:blipFill>
        <p:spPr>
          <a:xfrm>
            <a:off x="7259333" y="909081"/>
            <a:ext cx="3803798" cy="5071731"/>
          </a:xfrm>
          <a:prstGeom prst="rect">
            <a:avLst/>
          </a:prstGeom>
        </p:spPr>
      </p:pic>
    </p:spTree>
    <p:extLst>
      <p:ext uri="{BB962C8B-B14F-4D97-AF65-F5344CB8AC3E}">
        <p14:creationId xmlns:p14="http://schemas.microsoft.com/office/powerpoint/2010/main" val="1866900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2"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6"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Free ai generated listening music illustration">
            <a:extLst>
              <a:ext uri="{FF2B5EF4-FFF2-40B4-BE49-F238E27FC236}">
                <a16:creationId xmlns:a16="http://schemas.microsoft.com/office/drawing/2014/main" id="{D74F5D6C-2182-864A-849B-558F895F4AB1}"/>
              </a:ext>
            </a:extLst>
          </p:cNvPr>
          <p:cNvPicPr>
            <a:picLocks noChangeAspect="1"/>
          </p:cNvPicPr>
          <p:nvPr/>
        </p:nvPicPr>
        <p:blipFill>
          <a:blip r:embed="rId2"/>
          <a:srcRect t="585" r="2" b="28464"/>
          <a:stretch/>
        </p:blipFill>
        <p:spPr>
          <a:xfrm>
            <a:off x="7082810" y="841663"/>
            <a:ext cx="4166151" cy="5185923"/>
          </a:xfrm>
          <a:prstGeom prst="rect">
            <a:avLst/>
          </a:prstGeom>
        </p:spPr>
      </p:pic>
      <p:grpSp>
        <p:nvGrpSpPr>
          <p:cNvPr id="19" name="Group 18">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0" name="Freeform: Shape 19">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77703A-AE83-89DF-1C55-BF5603A24059}"/>
              </a:ext>
            </a:extLst>
          </p:cNvPr>
          <p:cNvSpPr>
            <a:spLocks noGrp="1"/>
          </p:cNvSpPr>
          <p:nvPr>
            <p:ph type="title"/>
          </p:nvPr>
        </p:nvSpPr>
        <p:spPr>
          <a:xfrm>
            <a:off x="1014984" y="819015"/>
            <a:ext cx="5821537" cy="2353362"/>
          </a:xfrm>
        </p:spPr>
        <p:txBody>
          <a:bodyPr anchor="b">
            <a:normAutofit/>
          </a:bodyPr>
          <a:lstStyle/>
          <a:p>
            <a:r>
              <a:rPr lang="en-US" sz="4800">
                <a:solidFill>
                  <a:schemeClr val="bg1"/>
                </a:solidFill>
              </a:rPr>
              <a:t>Acceleration </a:t>
            </a:r>
          </a:p>
        </p:txBody>
      </p:sp>
      <p:sp>
        <p:nvSpPr>
          <p:cNvPr id="3" name="Content Placeholder 2">
            <a:extLst>
              <a:ext uri="{FF2B5EF4-FFF2-40B4-BE49-F238E27FC236}">
                <a16:creationId xmlns:a16="http://schemas.microsoft.com/office/drawing/2014/main" id="{45BD95A2-EEAB-4F7E-AE7A-9F32181A372E}"/>
              </a:ext>
            </a:extLst>
          </p:cNvPr>
          <p:cNvSpPr>
            <a:spLocks noGrp="1"/>
          </p:cNvSpPr>
          <p:nvPr>
            <p:ph idx="1"/>
          </p:nvPr>
        </p:nvSpPr>
        <p:spPr>
          <a:xfrm>
            <a:off x="1014984" y="3442089"/>
            <a:ext cx="5821537" cy="2596896"/>
          </a:xfrm>
        </p:spPr>
        <p:txBody>
          <a:bodyPr anchor="t">
            <a:normAutofit/>
          </a:bodyPr>
          <a:lstStyle/>
          <a:p>
            <a:pPr marL="0" indent="0">
              <a:buNone/>
            </a:pPr>
            <a:r>
              <a:rPr lang="en-US" sz="2000">
                <a:solidFill>
                  <a:schemeClr val="bg1"/>
                </a:solidFill>
              </a:rPr>
              <a:t>Three tech giants predict AI generative intelligence (where AI matches what human brains can do) capable in 5-10 years</a:t>
            </a:r>
          </a:p>
          <a:p>
            <a:r>
              <a:rPr lang="en-US" sz="2000">
                <a:solidFill>
                  <a:schemeClr val="bg1"/>
                </a:solidFill>
              </a:rPr>
              <a:t>Sam Altman, Founder of Open AI</a:t>
            </a:r>
          </a:p>
          <a:p>
            <a:r>
              <a:rPr lang="en-US" sz="2000">
                <a:solidFill>
                  <a:schemeClr val="bg1"/>
                </a:solidFill>
              </a:rPr>
              <a:t>Demis Hassabis Google CEO of DeepMind   </a:t>
            </a:r>
          </a:p>
          <a:p>
            <a:r>
              <a:rPr lang="en-US" sz="2000">
                <a:solidFill>
                  <a:schemeClr val="bg1"/>
                </a:solidFill>
              </a:rPr>
              <a:t>Yan LeCun, Chief AI scientist at Meta</a:t>
            </a:r>
          </a:p>
        </p:txBody>
      </p:sp>
    </p:spTree>
    <p:extLst>
      <p:ext uri="{BB962C8B-B14F-4D97-AF65-F5344CB8AC3E}">
        <p14:creationId xmlns:p14="http://schemas.microsoft.com/office/powerpoint/2010/main" val="1157619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4FC545-4776-5994-72BE-2F34C55DB56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bot hand pointing at a screen&#10;&#10;AI-generated content may be incorrect.">
            <a:extLst>
              <a:ext uri="{FF2B5EF4-FFF2-40B4-BE49-F238E27FC236}">
                <a16:creationId xmlns:a16="http://schemas.microsoft.com/office/drawing/2014/main" id="{582B0DC9-0B99-52FF-6625-AC6434A9DEF1}"/>
              </a:ext>
            </a:extLst>
          </p:cNvPr>
          <p:cNvPicPr>
            <a:picLocks noChangeAspect="1"/>
          </p:cNvPicPr>
          <p:nvPr/>
        </p:nvPicPr>
        <p:blipFill>
          <a:blip r:embed="rId3"/>
          <a:srcRect l="15372" r="5965"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3" name="Freeform: Shape 1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8BD259-F9CF-7285-0542-A52428FD3EC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AI and Digital Coaching</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4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E7262-6AB7-5687-98CD-8F1FAEAB9212}"/>
              </a:ext>
            </a:extLst>
          </p:cNvPr>
          <p:cNvSpPr>
            <a:spLocks noGrp="1"/>
          </p:cNvSpPr>
          <p:nvPr>
            <p:ph type="title"/>
          </p:nvPr>
        </p:nvSpPr>
        <p:spPr>
          <a:xfrm>
            <a:off x="1491375" y="232936"/>
            <a:ext cx="11018520" cy="1434415"/>
          </a:xfrm>
        </p:spPr>
        <p:txBody>
          <a:bodyPr vert="horz" lIns="91440" tIns="45720" rIns="91440" bIns="45720" rtlCol="0" anchor="b">
            <a:normAutofit/>
          </a:bodyPr>
          <a:lstStyle/>
          <a:p>
            <a:r>
              <a:rPr lang="en-US" sz="5000"/>
              <a:t>Systematic Review related to T2D</a:t>
            </a:r>
            <a:endParaRPr lang="en-US" sz="1700">
              <a:latin typeface="Aptos"/>
            </a:endParaRP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4D26B9-D055-9753-6C83-86388DF7E6FA}"/>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b="0" i="0">
                <a:effectLst/>
              </a:rPr>
              <a:t>20 of 21 studies</a:t>
            </a:r>
            <a:r>
              <a:rPr lang="en-US"/>
              <a:t> demonstrated</a:t>
            </a:r>
            <a:r>
              <a:rPr lang="en-US" b="0" i="0">
                <a:effectLst/>
              </a:rPr>
              <a:t> improvements in at least one measure of diabetes control </a:t>
            </a:r>
            <a:r>
              <a:rPr lang="en-US"/>
              <a:t>(i.e.,</a:t>
            </a:r>
            <a:r>
              <a:rPr lang="en-US" b="0" i="0">
                <a:effectLst/>
              </a:rPr>
              <a:t> HbA1c, weight loss, fasting blood glucose, and BMI</a:t>
            </a:r>
            <a:r>
              <a:rPr lang="en-US"/>
              <a:t>)</a:t>
            </a:r>
          </a:p>
          <a:p>
            <a:r>
              <a:rPr lang="en-US"/>
              <a:t>"Promising strategy" for long-term management &amp; T2D prevention in diverse populations”</a:t>
            </a:r>
          </a:p>
          <a:p>
            <a:endParaRPr lang="en-US" sz="1700"/>
          </a:p>
        </p:txBody>
      </p:sp>
      <p:pic>
        <p:nvPicPr>
          <p:cNvPr id="7" name="Picture 6" descr="person using MacBook Pro">
            <a:extLst>
              <a:ext uri="{FF2B5EF4-FFF2-40B4-BE49-F238E27FC236}">
                <a16:creationId xmlns:a16="http://schemas.microsoft.com/office/drawing/2014/main" id="{E0C078F7-87AD-FF5D-6002-2770FC01D7BE}"/>
              </a:ext>
            </a:extLst>
          </p:cNvPr>
          <p:cNvPicPr>
            <a:picLocks noChangeAspect="1"/>
          </p:cNvPicPr>
          <p:nvPr/>
        </p:nvPicPr>
        <p:blipFill>
          <a:blip r:embed="rId2"/>
          <a:srcRect l="5211" r="30810" b="-3"/>
          <a:stretch/>
        </p:blipFill>
        <p:spPr>
          <a:xfrm>
            <a:off x="7675658" y="2093976"/>
            <a:ext cx="3941064" cy="4096512"/>
          </a:xfrm>
          <a:prstGeom prst="rect">
            <a:avLst/>
          </a:prstGeom>
        </p:spPr>
      </p:pic>
      <p:sp>
        <p:nvSpPr>
          <p:cNvPr id="4" name="TextBox 3">
            <a:extLst>
              <a:ext uri="{FF2B5EF4-FFF2-40B4-BE49-F238E27FC236}">
                <a16:creationId xmlns:a16="http://schemas.microsoft.com/office/drawing/2014/main" id="{BC74915F-613A-68F8-D414-2E5E9BB32C7B}"/>
              </a:ext>
            </a:extLst>
          </p:cNvPr>
          <p:cNvSpPr txBox="1"/>
          <p:nvPr/>
        </p:nvSpPr>
        <p:spPr>
          <a:xfrm>
            <a:off x="571796" y="5480493"/>
            <a:ext cx="688399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Gershkowitz, B. D., Hillert, C. J., &amp; Crotty, B. H. (2021). Digital Coaching Strategies to Facilitate Behavioral Change in Type 2 Diabetes: A Systematic Review. </a:t>
            </a:r>
            <a:r>
              <a:rPr lang="en-US" sz="1400" i="1"/>
              <a:t>The Journal of clinical endocrinology and metabolism</a:t>
            </a:r>
            <a:r>
              <a:rPr lang="en-US" sz="1400"/>
              <a:t>, </a:t>
            </a:r>
            <a:r>
              <a:rPr lang="en-US" sz="1400" i="1"/>
              <a:t>106</a:t>
            </a:r>
            <a:r>
              <a:rPr lang="en-US" sz="1400"/>
              <a:t>(4), e1513–e1520. </a:t>
            </a:r>
            <a:r>
              <a:rPr lang="en-US" sz="1400" u="sng">
                <a:solidFill>
                  <a:srgbClr val="467886"/>
                </a:solidFill>
                <a:hlinkClick r:id="rId3"/>
              </a:rPr>
              <a:t>https://doi.org/10.1210/clinem/dgaa850</a:t>
            </a:r>
            <a:endParaRPr lang="en-US" sz="1400"/>
          </a:p>
        </p:txBody>
      </p:sp>
    </p:spTree>
    <p:extLst>
      <p:ext uri="{BB962C8B-B14F-4D97-AF65-F5344CB8AC3E}">
        <p14:creationId xmlns:p14="http://schemas.microsoft.com/office/powerpoint/2010/main" val="69867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50D401-7249-AC5C-E338-90ED2FD87097}"/>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6E2F4-BE07-4834-BF05-E1A8DE712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125FE1E2-3D8D-B5AA-B9E1-7AED41A7A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0169C6-E918-537D-2217-CC4266A64F3D}"/>
              </a:ext>
            </a:extLst>
          </p:cNvPr>
          <p:cNvSpPr>
            <a:spLocks noGrp="1"/>
          </p:cNvSpPr>
          <p:nvPr>
            <p:ph sz="half" idx="1"/>
          </p:nvPr>
        </p:nvSpPr>
        <p:spPr>
          <a:xfrm>
            <a:off x="572493" y="2071316"/>
            <a:ext cx="6713552" cy="4119172"/>
          </a:xfrm>
        </p:spPr>
        <p:txBody>
          <a:bodyPr vert="horz" lIns="91440" tIns="45720" rIns="91440" bIns="45720" rtlCol="0" anchor="t">
            <a:normAutofit/>
          </a:bodyPr>
          <a:lstStyle/>
          <a:p>
            <a:endParaRPr lang="en-US"/>
          </a:p>
          <a:p>
            <a:endParaRPr lang="en-US" sz="1700"/>
          </a:p>
        </p:txBody>
      </p:sp>
      <p:pic>
        <p:nvPicPr>
          <p:cNvPr id="5" name="Picture 4" descr="A diagram of a diagram of a person&amp;#39;s health&#10;&#10;AI-generated content may be incorrect.">
            <a:extLst>
              <a:ext uri="{FF2B5EF4-FFF2-40B4-BE49-F238E27FC236}">
                <a16:creationId xmlns:a16="http://schemas.microsoft.com/office/drawing/2014/main" id="{EED6196B-C83C-3967-19AC-28175649526C}"/>
              </a:ext>
            </a:extLst>
          </p:cNvPr>
          <p:cNvPicPr>
            <a:picLocks noChangeAspect="1"/>
          </p:cNvPicPr>
          <p:nvPr/>
        </p:nvPicPr>
        <p:blipFill>
          <a:blip r:embed="rId3"/>
          <a:srcRect l="-176" t="44" r="2739" b="-22"/>
          <a:stretch/>
        </p:blipFill>
        <p:spPr>
          <a:xfrm>
            <a:off x="7283333" y="110938"/>
            <a:ext cx="4940382" cy="6335552"/>
          </a:xfrm>
          <a:prstGeom prst="rect">
            <a:avLst/>
          </a:prstGeom>
        </p:spPr>
      </p:pic>
      <p:sp>
        <p:nvSpPr>
          <p:cNvPr id="8" name="Title 7">
            <a:extLst>
              <a:ext uri="{FF2B5EF4-FFF2-40B4-BE49-F238E27FC236}">
                <a16:creationId xmlns:a16="http://schemas.microsoft.com/office/drawing/2014/main" id="{F53A191E-62AF-1F05-5977-8961068ACC99}"/>
              </a:ext>
            </a:extLst>
          </p:cNvPr>
          <p:cNvSpPr>
            <a:spLocks noGrp="1"/>
          </p:cNvSpPr>
          <p:nvPr>
            <p:ph type="title"/>
          </p:nvPr>
        </p:nvSpPr>
        <p:spPr>
          <a:xfrm>
            <a:off x="177053" y="264272"/>
            <a:ext cx="7691717" cy="1325563"/>
          </a:xfrm>
        </p:spPr>
        <p:txBody>
          <a:bodyPr>
            <a:normAutofit/>
          </a:bodyPr>
          <a:lstStyle/>
          <a:p>
            <a:pPr algn="ctr"/>
            <a:r>
              <a:rPr lang="en-US" sz="4000"/>
              <a:t>Digital Coaching Components</a:t>
            </a:r>
            <a:br>
              <a:rPr lang="en-US" sz="4000"/>
            </a:br>
            <a:r>
              <a:rPr lang="en-US" sz="4000"/>
              <a:t> for T2D Systematic Review</a:t>
            </a:r>
            <a:endParaRPr lang="en-US"/>
          </a:p>
        </p:txBody>
      </p:sp>
      <p:sp>
        <p:nvSpPr>
          <p:cNvPr id="9" name="TextBox 8">
            <a:extLst>
              <a:ext uri="{FF2B5EF4-FFF2-40B4-BE49-F238E27FC236}">
                <a16:creationId xmlns:a16="http://schemas.microsoft.com/office/drawing/2014/main" id="{785075FC-B7E9-45DE-190C-2E72D1491AC5}"/>
              </a:ext>
            </a:extLst>
          </p:cNvPr>
          <p:cNvSpPr txBox="1"/>
          <p:nvPr/>
        </p:nvSpPr>
        <p:spPr>
          <a:xfrm>
            <a:off x="190823" y="1715910"/>
            <a:ext cx="747712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latin typeface="Aptos Display"/>
                <a:cs typeface="Times"/>
              </a:rPr>
              <a:t>Adults w/ prediabetes or T2D &amp; </a:t>
            </a:r>
            <a:r>
              <a:rPr lang="en-US" sz="2400" u="sng">
                <a:latin typeface="Aptos Display"/>
                <a:cs typeface="Times"/>
              </a:rPr>
              <a:t>&gt;</a:t>
            </a:r>
            <a:r>
              <a:rPr lang="en-US" sz="2400">
                <a:latin typeface="Aptos Display"/>
                <a:cs typeface="Times"/>
              </a:rPr>
              <a:t>1 T2D-related outcome</a:t>
            </a:r>
            <a:endParaRPr lang="en-US" sz="2400"/>
          </a:p>
          <a:p>
            <a:pPr marL="285750" indent="-285750">
              <a:buFont typeface="Arial,Sans-Serif"/>
              <a:buChar char="•"/>
            </a:pPr>
            <a:r>
              <a:rPr lang="en-US" sz="2400">
                <a:latin typeface="Aptos Display"/>
                <a:cs typeface="Times"/>
              </a:rPr>
              <a:t>Experimental or observational designs </a:t>
            </a:r>
            <a:r>
              <a:rPr lang="en-US" sz="2400" u="sng">
                <a:latin typeface="Aptos Display"/>
                <a:cs typeface="Times"/>
              </a:rPr>
              <a:t>+</a:t>
            </a:r>
            <a:r>
              <a:rPr lang="en-US" sz="2400">
                <a:latin typeface="Aptos Display"/>
                <a:cs typeface="Times"/>
              </a:rPr>
              <a:t> comparison </a:t>
            </a:r>
            <a:r>
              <a:rPr lang="en-US" sz="2400" err="1">
                <a:latin typeface="Aptos Display"/>
                <a:cs typeface="Times"/>
              </a:rPr>
              <a:t>grps</a:t>
            </a:r>
            <a:endParaRPr lang="en-US" sz="2400">
              <a:latin typeface="Aptos Display"/>
              <a:cs typeface="Times"/>
            </a:endParaRPr>
          </a:p>
          <a:p>
            <a:pPr marL="285750" indent="-285750">
              <a:buFont typeface="Arial"/>
              <a:buChar char="•"/>
            </a:pPr>
            <a:r>
              <a:rPr lang="en-US" sz="2400">
                <a:latin typeface="Aptos Display"/>
                <a:cs typeface="Times"/>
              </a:rPr>
              <a:t>"Digital interventions" connect directly to pts &amp; had </a:t>
            </a:r>
            <a:r>
              <a:rPr lang="en-US" sz="2400" u="sng">
                <a:latin typeface="Aptos Display"/>
                <a:cs typeface="Times"/>
              </a:rPr>
              <a:t>&gt;</a:t>
            </a:r>
            <a:r>
              <a:rPr lang="en-US" sz="2400">
                <a:latin typeface="Aptos Display"/>
                <a:cs typeface="Times"/>
              </a:rPr>
              <a:t> 2 NDPP components (PA, nutrition,  stress reduction, weight loss, self-monitoring) and</a:t>
            </a:r>
          </a:p>
          <a:p>
            <a:pPr marL="285750" indent="-285750">
              <a:buFont typeface="Arial"/>
              <a:buChar char="•"/>
            </a:pPr>
            <a:r>
              <a:rPr lang="en-US" sz="2400" u="sng">
                <a:latin typeface="Aptos Display"/>
                <a:cs typeface="Times"/>
              </a:rPr>
              <a:t>&gt;</a:t>
            </a:r>
            <a:r>
              <a:rPr lang="en-US" sz="2400" b="1">
                <a:latin typeface="Aptos Display"/>
                <a:cs typeface="Times"/>
              </a:rPr>
              <a:t> </a:t>
            </a:r>
            <a:r>
              <a:rPr lang="en-US" sz="2400">
                <a:latin typeface="Aptos Display"/>
                <a:cs typeface="Times"/>
              </a:rPr>
              <a:t>2 components of proposed diabetes coaching model (MI, goal setting, personalized feedback, tailored education, emotional support, custom alerts &amp; reminders)</a:t>
            </a:r>
          </a:p>
          <a:p>
            <a:pPr marL="285750" indent="-285750">
              <a:buFont typeface="Arial"/>
              <a:buChar char="•"/>
            </a:pPr>
            <a:r>
              <a:rPr lang="en-US" sz="2400">
                <a:latin typeface="Aptos Display"/>
                <a:cs typeface="Times"/>
              </a:rPr>
              <a:t>Run entirely remotely except for follow-up visits &amp; facilitate secure asynchronous communication or feedback between the application &amp; coach (human or AI) </a:t>
            </a:r>
          </a:p>
          <a:p>
            <a:pPr marL="285750" indent="-285750">
              <a:buFont typeface="Arial"/>
              <a:buChar char="•"/>
            </a:pPr>
            <a:endParaRPr lang="en-US" sz="2400">
              <a:latin typeface="Aptos Display"/>
              <a:cs typeface="Times"/>
            </a:endParaRPr>
          </a:p>
        </p:txBody>
      </p:sp>
      <p:sp>
        <p:nvSpPr>
          <p:cNvPr id="4" name="TextBox 3">
            <a:extLst>
              <a:ext uri="{FF2B5EF4-FFF2-40B4-BE49-F238E27FC236}">
                <a16:creationId xmlns:a16="http://schemas.microsoft.com/office/drawing/2014/main" id="{FEA82248-877E-2C3D-7233-F3C1DECADA6B}"/>
              </a:ext>
            </a:extLst>
          </p:cNvPr>
          <p:cNvSpPr txBox="1"/>
          <p:nvPr/>
        </p:nvSpPr>
        <p:spPr>
          <a:xfrm>
            <a:off x="315607" y="6335556"/>
            <a:ext cx="119014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t>Gershkowitz</a:t>
            </a:r>
            <a:r>
              <a:rPr lang="en-US" sz="1200"/>
              <a:t>, Hillert &amp; Crotty (2021). Digital Coaching Strategies to Facilitate Behavioral Change in Type 2 Diabetes: A Systematic Review. </a:t>
            </a:r>
            <a:r>
              <a:rPr lang="en-US" sz="1200" i="1"/>
              <a:t>The Journal of clinical endocrinology and metabolism</a:t>
            </a:r>
            <a:r>
              <a:rPr lang="en-US" sz="1200"/>
              <a:t>, </a:t>
            </a:r>
            <a:r>
              <a:rPr lang="en-US" sz="1200" i="1"/>
              <a:t>106</a:t>
            </a:r>
            <a:r>
              <a:rPr lang="en-US" sz="1200"/>
              <a:t>(4), e1513–e1520. </a:t>
            </a:r>
            <a:r>
              <a:rPr lang="en-US" sz="1200" u="sng">
                <a:solidFill>
                  <a:srgbClr val="467886"/>
                </a:solidFill>
                <a:hlinkClick r:id="rId4"/>
              </a:rPr>
              <a:t>https://doi.org/10.1210/clinem/dgaa850</a:t>
            </a:r>
            <a:endParaRPr lang="en-US" sz="1200"/>
          </a:p>
        </p:txBody>
      </p:sp>
      <mc:AlternateContent xmlns:mc="http://schemas.openxmlformats.org/markup-compatibility/2006" xmlns:p14="http://schemas.microsoft.com/office/powerpoint/2010/main">
        <mc:Choice Requires="p14">
          <p:contentPart p14:bwMode="auto" r:id="rId5">
            <p14:nvContentPartPr>
              <p14:cNvPr id="45" name="Ink 44">
                <a:extLst>
                  <a:ext uri="{FF2B5EF4-FFF2-40B4-BE49-F238E27FC236}">
                    <a16:creationId xmlns:a16="http://schemas.microsoft.com/office/drawing/2014/main" id="{7EF37D12-8BFA-4207-D715-45DED6841D27}"/>
                  </a:ext>
                </a:extLst>
              </p14:cNvPr>
              <p14:cNvContentPartPr/>
              <p14:nvPr/>
            </p14:nvContentPartPr>
            <p14:xfrm>
              <a:off x="7021465" y="2039067"/>
              <a:ext cx="7855" cy="7855"/>
            </p14:xfrm>
          </p:contentPart>
        </mc:Choice>
        <mc:Fallback xmlns="">
          <p:pic>
            <p:nvPicPr>
              <p:cNvPr id="45" name="Ink 44">
                <a:extLst>
                  <a:ext uri="{FF2B5EF4-FFF2-40B4-BE49-F238E27FC236}">
                    <a16:creationId xmlns:a16="http://schemas.microsoft.com/office/drawing/2014/main" id="{7EF37D12-8BFA-4207-D715-45DED6841D27}"/>
                  </a:ext>
                </a:extLst>
              </p:cNvPr>
              <p:cNvPicPr/>
              <p:nvPr/>
            </p:nvPicPr>
            <p:blipFill>
              <a:blip r:embed="rId6"/>
              <a:stretch>
                <a:fillRect/>
              </a:stretch>
            </p:blipFill>
            <p:spPr>
              <a:xfrm>
                <a:off x="6825090" y="1940879"/>
                <a:ext cx="392750" cy="200303"/>
              </a:xfrm>
              <a:prstGeom prst="rect">
                <a:avLst/>
              </a:prstGeom>
            </p:spPr>
          </p:pic>
        </mc:Fallback>
      </mc:AlternateContent>
    </p:spTree>
    <p:extLst>
      <p:ext uri="{BB962C8B-B14F-4D97-AF65-F5344CB8AC3E}">
        <p14:creationId xmlns:p14="http://schemas.microsoft.com/office/powerpoint/2010/main" val="3069035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AAD02C-699B-DDC8-E175-EA54D3789733}"/>
              </a:ext>
            </a:extLst>
          </p:cNvPr>
          <p:cNvSpPr>
            <a:spLocks noGrp="1"/>
          </p:cNvSpPr>
          <p:nvPr>
            <p:ph type="title"/>
          </p:nvPr>
        </p:nvSpPr>
        <p:spPr>
          <a:xfrm>
            <a:off x="1146694" y="213696"/>
            <a:ext cx="5318567" cy="1195038"/>
          </a:xfrm>
        </p:spPr>
        <p:txBody>
          <a:bodyPr anchor="b">
            <a:normAutofit/>
          </a:bodyPr>
          <a:lstStyle/>
          <a:p>
            <a:r>
              <a:rPr lang="en-US" sz="4000"/>
              <a:t> Largest Study of AI Health Coaching (China)</a:t>
            </a:r>
          </a:p>
        </p:txBody>
      </p:sp>
      <p:sp>
        <p:nvSpPr>
          <p:cNvPr id="3" name="Content Placeholder 2">
            <a:extLst>
              <a:ext uri="{FF2B5EF4-FFF2-40B4-BE49-F238E27FC236}">
                <a16:creationId xmlns:a16="http://schemas.microsoft.com/office/drawing/2014/main" id="{F49D0B63-CF1E-75F7-7F21-8A3016883119}"/>
              </a:ext>
            </a:extLst>
          </p:cNvPr>
          <p:cNvSpPr>
            <a:spLocks noGrp="1"/>
          </p:cNvSpPr>
          <p:nvPr>
            <p:ph idx="1"/>
          </p:nvPr>
        </p:nvSpPr>
        <p:spPr>
          <a:xfrm>
            <a:off x="557977" y="1839543"/>
            <a:ext cx="6252243" cy="4456691"/>
          </a:xfrm>
        </p:spPr>
        <p:txBody>
          <a:bodyPr anchor="t">
            <a:normAutofit/>
          </a:bodyPr>
          <a:lstStyle/>
          <a:p>
            <a:r>
              <a:rPr lang="en-US">
                <a:latin typeface="Aptos Display"/>
              </a:rPr>
              <a:t>Almost 47,000 sessions by 16,000 users over 6 months</a:t>
            </a:r>
          </a:p>
          <a:p>
            <a:r>
              <a:rPr lang="en-US">
                <a:latin typeface="Aptos Display"/>
              </a:rPr>
              <a:t>High dropout mid-consultation sessions</a:t>
            </a:r>
          </a:p>
          <a:p>
            <a:r>
              <a:rPr lang="en-US">
                <a:latin typeface="Aptos Display"/>
              </a:rPr>
              <a:t>Users</a:t>
            </a:r>
            <a:r>
              <a:rPr lang="en-US" b="0" i="0">
                <a:effectLst/>
                <a:latin typeface="Aptos Display"/>
              </a:rPr>
              <a:t> pretended to have health concerns then used chatbot for </a:t>
            </a:r>
            <a:r>
              <a:rPr lang="en-US">
                <a:latin typeface="Aptos Display"/>
              </a:rPr>
              <a:t>non-therapeutic</a:t>
            </a:r>
            <a:r>
              <a:rPr lang="en-US" b="0" i="0">
                <a:effectLst/>
                <a:latin typeface="Aptos Display"/>
              </a:rPr>
              <a:t> purposes</a:t>
            </a:r>
          </a:p>
          <a:p>
            <a:r>
              <a:rPr lang="en-US">
                <a:latin typeface="Aptos Display"/>
              </a:rPr>
              <a:t>Insufficient</a:t>
            </a:r>
            <a:r>
              <a:rPr lang="en-US" b="0" i="0">
                <a:effectLst/>
                <a:latin typeface="Aptos Display"/>
              </a:rPr>
              <a:t> actionable information</a:t>
            </a:r>
          </a:p>
          <a:p>
            <a:r>
              <a:rPr lang="en-US" b="0" i="0">
                <a:effectLst/>
                <a:latin typeface="Aptos Display"/>
              </a:rPr>
              <a:t>Perceived inaccurate diagnostic suggestions</a:t>
            </a:r>
            <a:endParaRPr lang="en-US">
              <a:latin typeface="Aptos Display"/>
            </a:endParaRPr>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ai generated robot cyborg illustration">
            <a:extLst>
              <a:ext uri="{FF2B5EF4-FFF2-40B4-BE49-F238E27FC236}">
                <a16:creationId xmlns:a16="http://schemas.microsoft.com/office/drawing/2014/main" id="{A7261868-F4E5-FF02-167E-51112A453AFE}"/>
              </a:ext>
            </a:extLst>
          </p:cNvPr>
          <p:cNvPicPr>
            <a:picLocks noChangeAspect="1"/>
          </p:cNvPicPr>
          <p:nvPr/>
        </p:nvPicPr>
        <p:blipFill>
          <a:blip r:embed="rId2"/>
          <a:srcRect l="744" r="3049" b="-3"/>
          <a:stretch/>
        </p:blipFill>
        <p:spPr>
          <a:xfrm>
            <a:off x="7065670" y="381539"/>
            <a:ext cx="4170530" cy="4335084"/>
          </a:xfrm>
          <a:prstGeom prst="rect">
            <a:avLst/>
          </a:prstGeom>
        </p:spPr>
      </p:pic>
      <p:sp>
        <p:nvSpPr>
          <p:cNvPr id="5" name="TextBox 4">
            <a:extLst>
              <a:ext uri="{FF2B5EF4-FFF2-40B4-BE49-F238E27FC236}">
                <a16:creationId xmlns:a16="http://schemas.microsoft.com/office/drawing/2014/main" id="{4A27BF1C-9586-E628-CA08-43351889DE19}"/>
              </a:ext>
            </a:extLst>
          </p:cNvPr>
          <p:cNvSpPr txBox="1"/>
          <p:nvPr/>
        </p:nvSpPr>
        <p:spPr>
          <a:xfrm>
            <a:off x="8328454" y="5172333"/>
            <a:ext cx="365965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600">
                <a:solidFill>
                  <a:srgbClr val="FFFFFF"/>
                </a:solidFill>
                <a:latin typeface="Aptos Display"/>
              </a:rPr>
              <a:t>Fan, Chao, Zhang et al (2021). Utilization of Self-Diagnosis Health Chatbots in Real-World Settings: Case Study. </a:t>
            </a:r>
            <a:r>
              <a:rPr lang="en-US" sz="1600" i="1">
                <a:solidFill>
                  <a:srgbClr val="FFFFFF"/>
                </a:solidFill>
                <a:latin typeface="Aptos Display"/>
              </a:rPr>
              <a:t>Journal of Medical Internet Research</a:t>
            </a:r>
            <a:r>
              <a:rPr lang="en-US" sz="1600">
                <a:solidFill>
                  <a:srgbClr val="FFFFFF"/>
                </a:solidFill>
                <a:latin typeface="Aptos Display"/>
              </a:rPr>
              <a:t>, </a:t>
            </a:r>
            <a:r>
              <a:rPr lang="en-US" sz="1600" i="1">
                <a:solidFill>
                  <a:srgbClr val="FFFFFF"/>
                </a:solidFill>
                <a:latin typeface="Aptos Display"/>
              </a:rPr>
              <a:t>23</a:t>
            </a:r>
            <a:r>
              <a:rPr lang="en-US" sz="1600">
                <a:solidFill>
                  <a:srgbClr val="FFFFFF"/>
                </a:solidFill>
                <a:latin typeface="Aptos Display"/>
              </a:rPr>
              <a:t>(1), e19928. </a:t>
            </a:r>
            <a:r>
              <a:rPr lang="en-US" sz="1600" u="sng">
                <a:solidFill>
                  <a:srgbClr val="FFFFFF"/>
                </a:solidFill>
                <a:latin typeface="Aptos Display"/>
                <a:hlinkClick r:id="rId3">
                  <a:extLst>
                    <a:ext uri="{A12FA001-AC4F-418D-AE19-62706E023703}">
                      <ahyp:hlinkClr xmlns:ahyp="http://schemas.microsoft.com/office/drawing/2018/hyperlinkcolor" val="tx"/>
                    </a:ext>
                  </a:extLst>
                </a:hlinkClick>
              </a:rPr>
              <a:t>https://doi.org/10.2196/19928</a:t>
            </a:r>
            <a:endParaRPr lang="en-US" sz="1600">
              <a:solidFill>
                <a:srgbClr val="FFFFFF"/>
              </a:solidFill>
              <a:latin typeface="Aptos Display"/>
            </a:endParaRPr>
          </a:p>
        </p:txBody>
      </p:sp>
    </p:spTree>
    <p:extLst>
      <p:ext uri="{BB962C8B-B14F-4D97-AF65-F5344CB8AC3E}">
        <p14:creationId xmlns:p14="http://schemas.microsoft.com/office/powerpoint/2010/main" val="256224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383673-AEB8-4EAB-5E6B-85DC9B3F1397}"/>
              </a:ext>
            </a:extLst>
          </p:cNvPr>
          <p:cNvPicPr>
            <a:picLocks noGrp="1" noChangeAspect="1"/>
          </p:cNvPicPr>
          <p:nvPr>
            <p:ph idx="1"/>
          </p:nvPr>
        </p:nvPicPr>
        <p:blipFill>
          <a:blip r:embed="rId3"/>
          <a:stretch>
            <a:fillRect/>
          </a:stretch>
        </p:blipFill>
        <p:spPr>
          <a:xfrm>
            <a:off x="2092417" y="-11112"/>
            <a:ext cx="8005885" cy="6884720"/>
          </a:xfrm>
        </p:spPr>
      </p:pic>
    </p:spTree>
    <p:extLst>
      <p:ext uri="{BB962C8B-B14F-4D97-AF65-F5344CB8AC3E}">
        <p14:creationId xmlns:p14="http://schemas.microsoft.com/office/powerpoint/2010/main" val="1438941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02085-25E0-3BBE-437B-04CA595EF378}"/>
              </a:ext>
            </a:extLst>
          </p:cNvPr>
          <p:cNvSpPr>
            <a:spLocks noGrp="1"/>
          </p:cNvSpPr>
          <p:nvPr>
            <p:ph type="title"/>
          </p:nvPr>
        </p:nvSpPr>
        <p:spPr>
          <a:xfrm>
            <a:off x="572493" y="238539"/>
            <a:ext cx="11018520" cy="1434415"/>
          </a:xfrm>
        </p:spPr>
        <p:txBody>
          <a:bodyPr anchor="b">
            <a:normAutofit/>
          </a:bodyPr>
          <a:lstStyle/>
          <a:p>
            <a:r>
              <a:rPr lang="en-US" sz="5000"/>
              <a:t>Criticism of “micro-coaching” text dialog</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E7F316-540B-CE52-FBC2-B01B9E438359}"/>
              </a:ext>
            </a:extLst>
          </p:cNvPr>
          <p:cNvSpPr>
            <a:spLocks noGrp="1"/>
          </p:cNvSpPr>
          <p:nvPr>
            <p:ph idx="1"/>
          </p:nvPr>
        </p:nvSpPr>
        <p:spPr>
          <a:xfrm>
            <a:off x="376844" y="1937451"/>
            <a:ext cx="7362281" cy="4119172"/>
          </a:xfrm>
        </p:spPr>
        <p:txBody>
          <a:bodyPr vert="horz" lIns="91440" tIns="45720" rIns="91440" bIns="45720" rtlCol="0" anchor="t">
            <a:noAutofit/>
          </a:bodyPr>
          <a:lstStyle/>
          <a:p>
            <a:r>
              <a:rPr lang="en-US" b="0" i="0">
                <a:effectLst/>
                <a:latin typeface="Aptos Display"/>
              </a:rPr>
              <a:t>Conversational interaction</a:t>
            </a:r>
            <a:r>
              <a:rPr lang="en-US">
                <a:latin typeface="Aptos Display"/>
              </a:rPr>
              <a:t> (e.g., thru</a:t>
            </a:r>
            <a:r>
              <a:rPr lang="en-US" b="0" i="0">
                <a:effectLst/>
                <a:latin typeface="Aptos Display"/>
              </a:rPr>
              <a:t> chatbots</a:t>
            </a:r>
            <a:r>
              <a:rPr lang="en-US">
                <a:latin typeface="Aptos Display"/>
              </a:rPr>
              <a:t>)</a:t>
            </a:r>
            <a:r>
              <a:rPr lang="en-US" b="0" i="0">
                <a:effectLst/>
                <a:latin typeface="Aptos Display"/>
              </a:rPr>
              <a:t> well-suited to enable automated health coaching tools to support </a:t>
            </a:r>
            <a:r>
              <a:rPr lang="en-US">
                <a:latin typeface="Aptos Display"/>
              </a:rPr>
              <a:t>chronic disease self-management &amp;</a:t>
            </a:r>
            <a:r>
              <a:rPr lang="en-US" b="0" i="0">
                <a:effectLst/>
                <a:latin typeface="Aptos Display"/>
              </a:rPr>
              <a:t> </a:t>
            </a:r>
            <a:r>
              <a:rPr lang="en-US">
                <a:latin typeface="Aptos Display"/>
              </a:rPr>
              <a:t> </a:t>
            </a:r>
            <a:r>
              <a:rPr lang="en-US" b="0" i="0">
                <a:effectLst/>
                <a:latin typeface="Aptos Display"/>
              </a:rPr>
              <a:t>prevention </a:t>
            </a:r>
            <a:endParaRPr lang="en-US">
              <a:latin typeface="Aptos Display"/>
            </a:endParaRPr>
          </a:p>
          <a:p>
            <a:r>
              <a:rPr lang="en-US" b="0" i="0">
                <a:effectLst/>
                <a:latin typeface="Aptos Display"/>
              </a:rPr>
              <a:t>However, chatbots in health are predominantly scripted or rule-based, which can result in a </a:t>
            </a:r>
            <a:r>
              <a:rPr lang="en-US" b="1" i="0">
                <a:effectLst/>
                <a:latin typeface="Aptos Display"/>
              </a:rPr>
              <a:t>stagnant and repetitive user experience</a:t>
            </a:r>
            <a:r>
              <a:rPr lang="en-US" b="0" i="0">
                <a:effectLst/>
                <a:latin typeface="Aptos Display"/>
              </a:rPr>
              <a:t> in contrast with more dynamic, data-driven chatbots in other domains</a:t>
            </a:r>
            <a:endParaRPr lang="en-US">
              <a:latin typeface="Aptos Display"/>
            </a:endParaRPr>
          </a:p>
        </p:txBody>
      </p:sp>
      <p:pic>
        <p:nvPicPr>
          <p:cNvPr id="4" name="Picture 3" descr="A sad little girl, alone in darkness, sitting and using smartphone.">
            <a:extLst>
              <a:ext uri="{FF2B5EF4-FFF2-40B4-BE49-F238E27FC236}">
                <a16:creationId xmlns:a16="http://schemas.microsoft.com/office/drawing/2014/main" id="{5818E225-DA52-CB24-DBCC-AE1077F24408}"/>
              </a:ext>
            </a:extLst>
          </p:cNvPr>
          <p:cNvPicPr>
            <a:picLocks noChangeAspect="1"/>
          </p:cNvPicPr>
          <p:nvPr/>
        </p:nvPicPr>
        <p:blipFill>
          <a:blip r:embed="rId2"/>
          <a:srcRect l="8016" r="27768" b="2"/>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BB5F682D-36E7-FFDA-27E3-403869380BD6}"/>
              </a:ext>
            </a:extLst>
          </p:cNvPr>
          <p:cNvSpPr txBox="1"/>
          <p:nvPr/>
        </p:nvSpPr>
        <p:spPr>
          <a:xfrm>
            <a:off x="574589" y="5774724"/>
            <a:ext cx="71504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ptos Display"/>
              </a:rPr>
              <a:t>Mitchell, </a:t>
            </a:r>
            <a:r>
              <a:rPr lang="en-US" sz="1600" err="1">
                <a:latin typeface="Aptos Display"/>
              </a:rPr>
              <a:t>Elhadad</a:t>
            </a:r>
            <a:r>
              <a:rPr lang="en-US" sz="1600">
                <a:latin typeface="Aptos Display"/>
              </a:rPr>
              <a:t> &amp; </a:t>
            </a:r>
            <a:r>
              <a:rPr lang="en-US" sz="1600" err="1">
                <a:latin typeface="Aptos Display"/>
              </a:rPr>
              <a:t>Mamykina</a:t>
            </a:r>
            <a:r>
              <a:rPr lang="en-US" sz="1600">
                <a:latin typeface="Aptos Display"/>
              </a:rPr>
              <a:t>, L. (2022). Examining AI Methods for Micro-Coaching Dialogs. </a:t>
            </a:r>
            <a:r>
              <a:rPr lang="en-US" sz="1600" i="1">
                <a:latin typeface="Aptos Display"/>
              </a:rPr>
              <a:t>Proceedings of the SIGCHI conference on human factors in computing systems. CHI Conference</a:t>
            </a:r>
            <a:r>
              <a:rPr lang="en-US" sz="1600">
                <a:latin typeface="Aptos Display"/>
              </a:rPr>
              <a:t>, </a:t>
            </a:r>
            <a:r>
              <a:rPr lang="en-US" sz="1600" i="1">
                <a:latin typeface="Aptos Display"/>
              </a:rPr>
              <a:t>2022</a:t>
            </a:r>
            <a:r>
              <a:rPr lang="en-US" sz="1600">
                <a:latin typeface="Aptos Display"/>
              </a:rPr>
              <a:t>, 440. https://doi.org/10.1145/3491102.3501886</a:t>
            </a:r>
          </a:p>
        </p:txBody>
      </p:sp>
    </p:spTree>
    <p:extLst>
      <p:ext uri="{BB962C8B-B14F-4D97-AF65-F5344CB8AC3E}">
        <p14:creationId xmlns:p14="http://schemas.microsoft.com/office/powerpoint/2010/main" val="68805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ree Photographer Photography photo and picture">
            <a:extLst>
              <a:ext uri="{FF2B5EF4-FFF2-40B4-BE49-F238E27FC236}">
                <a16:creationId xmlns:a16="http://schemas.microsoft.com/office/drawing/2014/main" id="{B0F063D8-0AD3-D656-CDB5-23CC974F53F1}"/>
              </a:ext>
            </a:extLst>
          </p:cNvPr>
          <p:cNvPicPr>
            <a:picLocks noGrp="1" noChangeAspect="1"/>
          </p:cNvPicPr>
          <p:nvPr>
            <p:ph sz="half" idx="1"/>
          </p:nvPr>
        </p:nvPicPr>
        <p:blipFill>
          <a:blip r:embed="rId2"/>
          <a:srcRect r="7648" b="2"/>
          <a:stretch/>
        </p:blipFill>
        <p:spPr>
          <a:xfrm flipH="1">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AEEF2-36F6-0E3E-4624-EC483DBDDF8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Zoom into the details to really understand</a:t>
            </a:r>
          </a:p>
        </p:txBody>
      </p:sp>
    </p:spTree>
    <p:extLst>
      <p:ext uri="{BB962C8B-B14F-4D97-AF65-F5344CB8AC3E}">
        <p14:creationId xmlns:p14="http://schemas.microsoft.com/office/powerpoint/2010/main" val="747738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69361B-9D80-3F50-720E-521F0A172513}"/>
              </a:ext>
            </a:extLst>
          </p:cNvPr>
          <p:cNvSpPr>
            <a:spLocks noGrp="1"/>
          </p:cNvSpPr>
          <p:nvPr>
            <p:ph type="title"/>
          </p:nvPr>
        </p:nvSpPr>
        <p:spPr>
          <a:xfrm>
            <a:off x="531144" y="-68624"/>
            <a:ext cx="11018520" cy="1434415"/>
          </a:xfrm>
        </p:spPr>
        <p:txBody>
          <a:bodyPr anchor="b">
            <a:normAutofit/>
          </a:bodyPr>
          <a:lstStyle/>
          <a:p>
            <a:r>
              <a:rPr lang="en-US"/>
              <a:t>Apples and Oranges:  Defining digital Coaching</a:t>
            </a: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pple to Orange compare apple to orange white background  images apples oranges stock pictures, royalty-free photos &amp; images">
            <a:extLst>
              <a:ext uri="{FF2B5EF4-FFF2-40B4-BE49-F238E27FC236}">
                <a16:creationId xmlns:a16="http://schemas.microsoft.com/office/drawing/2014/main" id="{3479A005-2ED6-10C4-D070-DC16F7DCA76E}"/>
              </a:ext>
            </a:extLst>
          </p:cNvPr>
          <p:cNvPicPr>
            <a:picLocks noChangeAspect="1"/>
          </p:cNvPicPr>
          <p:nvPr/>
        </p:nvPicPr>
        <p:blipFill>
          <a:blip r:embed="rId2"/>
          <a:srcRect l="-329" t="23797" r="31" b="27605"/>
          <a:stretch/>
        </p:blipFill>
        <p:spPr>
          <a:xfrm>
            <a:off x="3371" y="2545594"/>
            <a:ext cx="12203001" cy="3795055"/>
          </a:xfrm>
          <a:prstGeom prst="rect">
            <a:avLst/>
          </a:prstGeom>
        </p:spPr>
      </p:pic>
      <p:sp>
        <p:nvSpPr>
          <p:cNvPr id="3" name="Content Placeholder 2">
            <a:extLst>
              <a:ext uri="{FF2B5EF4-FFF2-40B4-BE49-F238E27FC236}">
                <a16:creationId xmlns:a16="http://schemas.microsoft.com/office/drawing/2014/main" id="{7F521241-F7FE-2B62-0806-EADFFC4E78F1}"/>
              </a:ext>
            </a:extLst>
          </p:cNvPr>
          <p:cNvSpPr>
            <a:spLocks noGrp="1"/>
          </p:cNvSpPr>
          <p:nvPr>
            <p:ph idx="1"/>
          </p:nvPr>
        </p:nvSpPr>
        <p:spPr>
          <a:xfrm>
            <a:off x="330307" y="1368385"/>
            <a:ext cx="11876249" cy="4119172"/>
          </a:xfrm>
        </p:spPr>
        <p:txBody>
          <a:bodyPr vert="horz" lIns="91440" tIns="45720" rIns="91440" bIns="45720" rtlCol="0" anchor="t">
            <a:normAutofit/>
          </a:bodyPr>
          <a:lstStyle/>
          <a:p>
            <a:endParaRPr lang="en-US" sz="2200" b="0" i="0">
              <a:effectLst/>
              <a:latin typeface="system-ui"/>
            </a:endParaRPr>
          </a:p>
          <a:p>
            <a:pPr marL="0" indent="0">
              <a:buNone/>
            </a:pPr>
            <a:r>
              <a:rPr lang="en-US" sz="2200">
                <a:latin typeface="system-ui"/>
              </a:rPr>
              <a:t>250 coaches working in “digital coaching” defined it "</a:t>
            </a:r>
            <a:r>
              <a:rPr lang="en-US" sz="2200" b="0" i="0">
                <a:effectLst/>
                <a:latin typeface="system-ui"/>
              </a:rPr>
              <a:t>a DT-enabled, synchronous conversation between a human coach and a human </a:t>
            </a:r>
            <a:r>
              <a:rPr lang="en-US" sz="2200" b="0" i="0" err="1">
                <a:effectLst/>
                <a:latin typeface="system-ui"/>
              </a:rPr>
              <a:t>coachee</a:t>
            </a:r>
            <a:r>
              <a:rPr lang="en-US" sz="2200" b="0" i="0">
                <a:effectLst/>
                <a:latin typeface="system-ui"/>
              </a:rPr>
              <a:t>, which is different to </a:t>
            </a:r>
            <a:r>
              <a:rPr lang="en-US" sz="2200" b="0" i="1">
                <a:effectLst/>
                <a:latin typeface="system-ui"/>
              </a:rPr>
              <a:t>artificial intelligence</a:t>
            </a:r>
            <a:r>
              <a:rPr lang="en-US" sz="2200" b="0" i="0">
                <a:effectLst/>
                <a:latin typeface="system-ui"/>
              </a:rPr>
              <a:t> (AI) coaching and coaching that is supported by asynchronous digital and learning communication technologies.”</a:t>
            </a:r>
            <a:endParaRPr lang="en-US" sz="2200"/>
          </a:p>
        </p:txBody>
      </p:sp>
      <p:sp>
        <p:nvSpPr>
          <p:cNvPr id="4" name="TextBox 3">
            <a:extLst>
              <a:ext uri="{FF2B5EF4-FFF2-40B4-BE49-F238E27FC236}">
                <a16:creationId xmlns:a16="http://schemas.microsoft.com/office/drawing/2014/main" id="{B2FD6827-5FEC-8C92-D817-E1FF34DC1A10}"/>
              </a:ext>
            </a:extLst>
          </p:cNvPr>
          <p:cNvSpPr txBox="1"/>
          <p:nvPr/>
        </p:nvSpPr>
        <p:spPr>
          <a:xfrm>
            <a:off x="1150679" y="6337004"/>
            <a:ext cx="113910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system-ui"/>
              </a:rPr>
              <a:t>Diller, S. J. &amp; Passmore, J. (2023). </a:t>
            </a:r>
            <a:r>
              <a:rPr lang="en-US" sz="1400" i="1">
                <a:latin typeface="system-ui"/>
              </a:rPr>
              <a:t>Frontiers in psychology</a:t>
            </a:r>
            <a:r>
              <a:rPr lang="en-US" sz="1400">
                <a:latin typeface="system-ui"/>
              </a:rPr>
              <a:t>, </a:t>
            </a:r>
            <a:r>
              <a:rPr lang="en-US" sz="1400" i="1">
                <a:latin typeface="system-ui"/>
              </a:rPr>
              <a:t>14</a:t>
            </a:r>
            <a:r>
              <a:rPr lang="en-US" sz="1400">
                <a:latin typeface="system-ui"/>
              </a:rPr>
              <a:t>, 1148243. </a:t>
            </a:r>
            <a:r>
              <a:rPr lang="en-US" sz="1400" u="sng">
                <a:solidFill>
                  <a:srgbClr val="467886"/>
                </a:solidFill>
                <a:latin typeface="system-ui"/>
                <a:hlinkClick r:id="rId3"/>
              </a:rPr>
              <a:t>https://doi.org/10.3389/fpsyg.2023.1148243</a:t>
            </a:r>
            <a:endParaRPr lang="en-US" sz="1400"/>
          </a:p>
        </p:txBody>
      </p:sp>
    </p:spTree>
    <p:extLst>
      <p:ext uri="{BB962C8B-B14F-4D97-AF65-F5344CB8AC3E}">
        <p14:creationId xmlns:p14="http://schemas.microsoft.com/office/powerpoint/2010/main" val="1636273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15134"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4ED1669-8E37-EA05-9C32-709949C1CA66}"/>
              </a:ext>
            </a:extLst>
          </p:cNvPr>
          <p:cNvSpPr>
            <a:spLocks noGrp="1"/>
          </p:cNvSpPr>
          <p:nvPr>
            <p:ph idx="1"/>
          </p:nvPr>
        </p:nvSpPr>
        <p:spPr>
          <a:xfrm>
            <a:off x="582347" y="1972616"/>
            <a:ext cx="6829223" cy="4701573"/>
          </a:xfrm>
        </p:spPr>
        <p:txBody>
          <a:bodyPr vert="horz" lIns="91440" tIns="45720" rIns="91440" bIns="45720" rtlCol="0" anchor="t">
            <a:normAutofit/>
          </a:bodyPr>
          <a:lstStyle/>
          <a:p>
            <a:endParaRPr lang="en-US" sz="1900">
              <a:latin typeface="Gibson-Book"/>
            </a:endParaRPr>
          </a:p>
          <a:p>
            <a:pPr algn="ctr"/>
            <a:endParaRPr lang="en-US">
              <a:latin typeface="Gibson-Book"/>
            </a:endParaRPr>
          </a:p>
          <a:p>
            <a:pPr marL="0" indent="0" algn="ctr">
              <a:buNone/>
            </a:pPr>
            <a:r>
              <a:rPr lang="en-US"/>
              <a:t>“More than anything else, being able to feel safe with other people defines mental health. Safe connections are fundamental to meaningful and satisfying lives.”</a:t>
            </a:r>
          </a:p>
          <a:p>
            <a:endParaRPr lang="en-US" sz="1900"/>
          </a:p>
          <a:p>
            <a:pPr marL="1371600" lvl="3" indent="0" algn="r">
              <a:buNone/>
            </a:pPr>
            <a:r>
              <a:rPr lang="en-US" sz="1900"/>
              <a:t>Bessel van der Kolk</a:t>
            </a:r>
          </a:p>
          <a:p>
            <a:pPr marL="1371600" lvl="3" indent="0" algn="r">
              <a:buNone/>
            </a:pPr>
            <a:r>
              <a:rPr lang="en-US" sz="1900" i="1"/>
              <a:t>The Body Keeps Score (2014)</a:t>
            </a:r>
            <a:endParaRPr lang="en-US" sz="1900"/>
          </a:p>
        </p:txBody>
      </p:sp>
      <p:sp>
        <p:nvSpPr>
          <p:cNvPr id="13" name="Freeform: Shape 12">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Free hand in hand child care holding illustration">
            <a:extLst>
              <a:ext uri="{FF2B5EF4-FFF2-40B4-BE49-F238E27FC236}">
                <a16:creationId xmlns:a16="http://schemas.microsoft.com/office/drawing/2014/main" id="{45087BA2-6E19-E45E-7CEA-84D7F584305B}"/>
              </a:ext>
            </a:extLst>
          </p:cNvPr>
          <p:cNvPicPr>
            <a:picLocks noChangeAspect="1"/>
          </p:cNvPicPr>
          <p:nvPr/>
        </p:nvPicPr>
        <p:blipFill>
          <a:blip r:embed="rId2"/>
          <a:srcRect r="1" b="3770"/>
          <a:stretch/>
        </p:blipFill>
        <p:spPr>
          <a:xfrm>
            <a:off x="7761092" y="771383"/>
            <a:ext cx="3684567" cy="5311922"/>
          </a:xfrm>
          <a:prstGeom prst="rect">
            <a:avLst/>
          </a:prstGeom>
        </p:spPr>
      </p:pic>
      <p:sp>
        <p:nvSpPr>
          <p:cNvPr id="15"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1" y="5800300"/>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8D91DE60-2C2D-4D7E-A6B4-C9499017D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82623" y="6128773"/>
            <a:ext cx="1201506" cy="36512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65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EB61F8-E64E-8A22-B914-999A2CFB8904}"/>
              </a:ext>
            </a:extLst>
          </p:cNvPr>
          <p:cNvSpPr>
            <a:spLocks noGrp="1"/>
          </p:cNvSpPr>
          <p:nvPr>
            <p:ph type="title"/>
          </p:nvPr>
        </p:nvSpPr>
        <p:spPr>
          <a:xfrm>
            <a:off x="454095" y="2767106"/>
            <a:ext cx="3040436" cy="3071906"/>
          </a:xfrm>
        </p:spPr>
        <p:txBody>
          <a:bodyPr vert="horz" lIns="91440" tIns="45720" rIns="91440" bIns="45720" rtlCol="0" anchor="t">
            <a:normAutofit/>
          </a:bodyPr>
          <a:lstStyle/>
          <a:p>
            <a:r>
              <a:rPr lang="en-US" sz="3600">
                <a:solidFill>
                  <a:srgbClr val="FFFFFF"/>
                </a:solidFill>
              </a:rPr>
              <a:t>Expanded NBHWC</a:t>
            </a:r>
            <a:r>
              <a:rPr lang="en-US" sz="3600" kern="1200">
                <a:solidFill>
                  <a:srgbClr val="FFFFFF"/>
                </a:solidFill>
                <a:latin typeface="+mj-lt"/>
                <a:ea typeface="+mj-ea"/>
                <a:cs typeface="+mj-cs"/>
              </a:rPr>
              <a:t> Competencies</a:t>
            </a:r>
          </a:p>
        </p:txBody>
      </p:sp>
      <p:pic>
        <p:nvPicPr>
          <p:cNvPr id="4" name="Content Placeholder 3">
            <a:extLst>
              <a:ext uri="{FF2B5EF4-FFF2-40B4-BE49-F238E27FC236}">
                <a16:creationId xmlns:a16="http://schemas.microsoft.com/office/drawing/2014/main" id="{0839A230-2577-51E8-EA29-DA18E4279186}"/>
              </a:ext>
            </a:extLst>
          </p:cNvPr>
          <p:cNvPicPr>
            <a:picLocks noChangeAspect="1"/>
          </p:cNvPicPr>
          <p:nvPr/>
        </p:nvPicPr>
        <p:blipFill>
          <a:blip r:embed="rId2"/>
          <a:srcRect l="16296" t="13242" r="21416" b="5332"/>
          <a:stretch/>
        </p:blipFill>
        <p:spPr>
          <a:xfrm>
            <a:off x="5264428" y="301828"/>
            <a:ext cx="6008721" cy="5892948"/>
          </a:xfrm>
          <a:prstGeom prst="rect">
            <a:avLst/>
          </a:prstGeom>
        </p:spPr>
      </p:pic>
    </p:spTree>
    <p:extLst>
      <p:ext uri="{BB962C8B-B14F-4D97-AF65-F5344CB8AC3E}">
        <p14:creationId xmlns:p14="http://schemas.microsoft.com/office/powerpoint/2010/main" val="2831963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B7D5D-E5D9-209F-14FE-2DB781188CB3}"/>
              </a:ext>
            </a:extLst>
          </p:cNvPr>
          <p:cNvSpPr>
            <a:spLocks noGrp="1"/>
          </p:cNvSpPr>
          <p:nvPr>
            <p:ph type="title"/>
          </p:nvPr>
        </p:nvSpPr>
        <p:spPr>
          <a:xfrm>
            <a:off x="641233" y="3528472"/>
            <a:ext cx="4818888" cy="1481328"/>
          </a:xfrm>
        </p:spPr>
        <p:txBody>
          <a:bodyPr anchor="b">
            <a:normAutofit fontScale="90000"/>
          </a:bodyPr>
          <a:lstStyle/>
          <a:p>
            <a:r>
              <a:rPr lang="en-US" sz="5400">
                <a:solidFill>
                  <a:srgbClr val="156082"/>
                </a:solidFill>
              </a:rPr>
              <a:t>Expanded NBHWC Competencies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 shot of a chart&#10;&#10;AI-generated content may be incorrect.">
            <a:extLst>
              <a:ext uri="{FF2B5EF4-FFF2-40B4-BE49-F238E27FC236}">
                <a16:creationId xmlns:a16="http://schemas.microsoft.com/office/drawing/2014/main" id="{E6E3B30C-5DB1-EE96-83DA-68BFE9B903F6}"/>
              </a:ext>
            </a:extLst>
          </p:cNvPr>
          <p:cNvPicPr>
            <a:picLocks noChangeAspect="1"/>
          </p:cNvPicPr>
          <p:nvPr/>
        </p:nvPicPr>
        <p:blipFill>
          <a:blip r:embed="rId2"/>
          <a:stretch>
            <a:fillRect/>
          </a:stretch>
        </p:blipFill>
        <p:spPr>
          <a:xfrm>
            <a:off x="5454711" y="320864"/>
            <a:ext cx="5877520" cy="6411921"/>
          </a:xfrm>
          <a:prstGeom prst="rect">
            <a:avLst/>
          </a:prstGeom>
        </p:spPr>
      </p:pic>
    </p:spTree>
    <p:extLst>
      <p:ext uri="{BB962C8B-B14F-4D97-AF65-F5344CB8AC3E}">
        <p14:creationId xmlns:p14="http://schemas.microsoft.com/office/powerpoint/2010/main" val="1701555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Technology Hands photo and picture">
            <a:extLst>
              <a:ext uri="{FF2B5EF4-FFF2-40B4-BE49-F238E27FC236}">
                <a16:creationId xmlns:a16="http://schemas.microsoft.com/office/drawing/2014/main" id="{19A64A07-2AB1-32F9-791B-49FD879FF541}"/>
              </a:ext>
            </a:extLst>
          </p:cNvPr>
          <p:cNvPicPr>
            <a:picLocks noChangeAspect="1"/>
          </p:cNvPicPr>
          <p:nvPr/>
        </p:nvPicPr>
        <p:blipFill>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BE695-41F1-7D67-6EC9-988CF61FA68F}"/>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endParaRPr lang="en-US" sz="5200"/>
          </a:p>
          <a:p>
            <a:endParaRPr lang="en-US" sz="5200"/>
          </a:p>
        </p:txBody>
      </p:sp>
      <p:sp>
        <p:nvSpPr>
          <p:cNvPr id="3" name="Text Placeholder 2">
            <a:extLst>
              <a:ext uri="{FF2B5EF4-FFF2-40B4-BE49-F238E27FC236}">
                <a16:creationId xmlns:a16="http://schemas.microsoft.com/office/drawing/2014/main" id="{AF4409AA-B886-E2DA-BC05-A00CFDFFD82A}"/>
              </a:ext>
            </a:extLst>
          </p:cNvPr>
          <p:cNvSpPr>
            <a:spLocks noGrp="1"/>
          </p:cNvSpPr>
          <p:nvPr>
            <p:ph type="body" idx="1"/>
          </p:nvPr>
        </p:nvSpPr>
        <p:spPr>
          <a:xfrm>
            <a:off x="8352444" y="278626"/>
            <a:ext cx="3682603" cy="3889737"/>
          </a:xfrm>
          <a:noFill/>
        </p:spPr>
        <p:txBody>
          <a:bodyPr vert="horz" lIns="91440" tIns="45720" rIns="91440" bIns="45720" rtlCol="0" anchor="t">
            <a:normAutofit lnSpcReduction="10000"/>
          </a:bodyPr>
          <a:lstStyle/>
          <a:p>
            <a:pPr algn="ctr"/>
            <a:r>
              <a:rPr lang="en-US" cap="all">
                <a:solidFill>
                  <a:schemeClr val="tx1"/>
                </a:solidFill>
              </a:rPr>
              <a:t>Driving Question</a:t>
            </a:r>
            <a:endParaRPr lang="en-US">
              <a:solidFill>
                <a:schemeClr val="tx1"/>
              </a:solidFill>
            </a:endParaRPr>
          </a:p>
          <a:p>
            <a:r>
              <a:rPr lang="en-US">
                <a:solidFill>
                  <a:schemeClr val="tx1"/>
                </a:solidFill>
              </a:rPr>
              <a:t>How to cultivate a responsible and balanced approach that recognizes the interdependence between individuals, teams, and the broader environment during the digital transformation of health care?                     </a:t>
            </a:r>
          </a:p>
          <a:p>
            <a:r>
              <a:rPr lang="en-US">
                <a:solidFill>
                  <a:schemeClr val="tx1"/>
                </a:solidFill>
              </a:rPr>
              <a:t>-Claudia M. Witt, MD, MBA</a:t>
            </a:r>
          </a:p>
          <a:p>
            <a:endParaRPr lang="en-US" sz="1300">
              <a:solidFill>
                <a:schemeClr val="tx1"/>
              </a:solidFill>
            </a:endParaRPr>
          </a:p>
        </p:txBody>
      </p:sp>
    </p:spTree>
    <p:extLst>
      <p:ext uri="{BB962C8B-B14F-4D97-AF65-F5344CB8AC3E}">
        <p14:creationId xmlns:p14="http://schemas.microsoft.com/office/powerpoint/2010/main" val="90034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A182-EEEE-1454-63E9-8C883DFACB07}"/>
              </a:ext>
            </a:extLst>
          </p:cNvPr>
          <p:cNvSpPr>
            <a:spLocks noGrp="1"/>
          </p:cNvSpPr>
          <p:nvPr>
            <p:ph type="title"/>
          </p:nvPr>
        </p:nvSpPr>
        <p:spPr>
          <a:xfrm>
            <a:off x="426308" y="-429"/>
            <a:ext cx="10515600" cy="1325563"/>
          </a:xfrm>
        </p:spPr>
        <p:txBody>
          <a:bodyPr/>
          <a:lstStyle/>
          <a:p>
            <a:r>
              <a:rPr lang="en-US"/>
              <a:t>USE AI to </a:t>
            </a:r>
            <a:r>
              <a:rPr lang="en-US">
                <a:solidFill>
                  <a:srgbClr val="00B050"/>
                </a:solidFill>
              </a:rPr>
              <a:t>Enhance</a:t>
            </a:r>
            <a:r>
              <a:rPr lang="en-US">
                <a:solidFill>
                  <a:schemeClr val="accent3"/>
                </a:solidFill>
              </a:rPr>
              <a:t> </a:t>
            </a:r>
            <a:r>
              <a:rPr lang="en-US"/>
              <a:t>Coaching</a:t>
            </a:r>
          </a:p>
        </p:txBody>
      </p:sp>
      <p:sp>
        <p:nvSpPr>
          <p:cNvPr id="3" name="Content Placeholder 2">
            <a:extLst>
              <a:ext uri="{FF2B5EF4-FFF2-40B4-BE49-F238E27FC236}">
                <a16:creationId xmlns:a16="http://schemas.microsoft.com/office/drawing/2014/main" id="{6707935A-3B8F-C60D-A01D-38B71EBB3B98}"/>
              </a:ext>
            </a:extLst>
          </p:cNvPr>
          <p:cNvSpPr>
            <a:spLocks noGrp="1"/>
          </p:cNvSpPr>
          <p:nvPr>
            <p:ph idx="1"/>
          </p:nvPr>
        </p:nvSpPr>
        <p:spPr>
          <a:xfrm>
            <a:off x="256403" y="1028987"/>
            <a:ext cx="11684343" cy="4797868"/>
          </a:xfrm>
        </p:spPr>
        <p:txBody>
          <a:bodyPr vert="horz" lIns="91440" tIns="45720" rIns="91440" bIns="45720" rtlCol="0" anchor="t">
            <a:noAutofit/>
          </a:bodyPr>
          <a:lstStyle/>
          <a:p>
            <a:pPr marL="0" indent="0">
              <a:lnSpc>
                <a:spcPct val="150000"/>
              </a:lnSpc>
              <a:spcBef>
                <a:spcPts val="0"/>
              </a:spcBef>
              <a:buNone/>
            </a:pPr>
            <a:r>
              <a:rPr lang="en-US" sz="2000" b="1"/>
              <a:t>1</a:t>
            </a:r>
            <a:r>
              <a:rPr lang="en-US" sz="2000" b="1">
                <a:solidFill>
                  <a:srgbClr val="00B050"/>
                </a:solidFill>
              </a:rPr>
              <a:t>. Client Engagement &amp; Personalized Support</a:t>
            </a:r>
            <a:endParaRPr lang="en-US">
              <a:solidFill>
                <a:srgbClr val="00B050"/>
              </a:solidFill>
            </a:endParaRPr>
          </a:p>
          <a:p>
            <a:pPr marL="342900" indent="0">
              <a:lnSpc>
                <a:spcPct val="100000"/>
              </a:lnSpc>
              <a:spcBef>
                <a:spcPts val="0"/>
              </a:spcBef>
            </a:pPr>
            <a:r>
              <a:rPr lang="en-US" sz="2000" b="1"/>
              <a:t>Pre-Session Questionnaires</a:t>
            </a:r>
            <a:r>
              <a:rPr lang="en-US" sz="2000"/>
              <a:t>: Use AI to generate customized intake forms</a:t>
            </a:r>
          </a:p>
          <a:p>
            <a:pPr marL="342900" indent="0">
              <a:lnSpc>
                <a:spcPct val="100000"/>
              </a:lnSpc>
              <a:spcBef>
                <a:spcPts val="0"/>
              </a:spcBef>
            </a:pPr>
            <a:r>
              <a:rPr lang="en-US" sz="2000" b="1"/>
              <a:t>Check-Ins &amp; Progress Tracking</a:t>
            </a:r>
            <a:r>
              <a:rPr lang="en-US" sz="2000"/>
              <a:t>: Set up automated weekly check-ins for accountability</a:t>
            </a:r>
          </a:p>
          <a:p>
            <a:pPr marL="342900" indent="0">
              <a:lnSpc>
                <a:spcPct val="100000"/>
              </a:lnSpc>
              <a:spcBef>
                <a:spcPts val="0"/>
              </a:spcBef>
            </a:pPr>
            <a:r>
              <a:rPr lang="en-US" sz="2000" b="1"/>
              <a:t>Personalized Action Plans</a:t>
            </a:r>
            <a:r>
              <a:rPr lang="en-US" sz="2000"/>
              <a:t>: Help summarize key takeaways &amp; tailored action steps to consider</a:t>
            </a:r>
          </a:p>
          <a:p>
            <a:pPr marL="0" indent="0">
              <a:lnSpc>
                <a:spcPct val="150000"/>
              </a:lnSpc>
              <a:spcBef>
                <a:spcPts val="0"/>
              </a:spcBef>
              <a:buNone/>
            </a:pPr>
            <a:r>
              <a:rPr lang="en-US" sz="2000" b="1"/>
              <a:t>2.</a:t>
            </a:r>
            <a:r>
              <a:rPr lang="en-US" sz="2000" b="1">
                <a:solidFill>
                  <a:srgbClr val="00B050"/>
                </a:solidFill>
              </a:rPr>
              <a:t> Content Creation &amp; Resources</a:t>
            </a:r>
          </a:p>
          <a:p>
            <a:pPr marL="342900" indent="0">
              <a:lnSpc>
                <a:spcPct val="100000"/>
              </a:lnSpc>
              <a:spcBef>
                <a:spcPts val="0"/>
              </a:spcBef>
            </a:pPr>
            <a:r>
              <a:rPr lang="en-US" sz="2000" b="1"/>
              <a:t>Workbooks &amp; Exercises</a:t>
            </a:r>
            <a:r>
              <a:rPr lang="en-US" sz="2000"/>
              <a:t>: AI can help create reflection prompts, or journaling questions</a:t>
            </a:r>
          </a:p>
          <a:p>
            <a:pPr marL="342900" indent="0">
              <a:lnSpc>
                <a:spcPct val="100000"/>
              </a:lnSpc>
              <a:spcBef>
                <a:spcPts val="0"/>
              </a:spcBef>
            </a:pPr>
            <a:r>
              <a:rPr lang="en-US" sz="2000" b="1"/>
              <a:t>Articles &amp; Guides</a:t>
            </a:r>
            <a:r>
              <a:rPr lang="en-US" sz="2000"/>
              <a:t>: Quickly generate content to share with clients on specific </a:t>
            </a:r>
          </a:p>
          <a:p>
            <a:pPr marL="0" indent="0">
              <a:lnSpc>
                <a:spcPct val="150000"/>
              </a:lnSpc>
              <a:spcBef>
                <a:spcPts val="0"/>
              </a:spcBef>
              <a:buNone/>
            </a:pPr>
            <a:r>
              <a:rPr lang="en-US" sz="2000" b="1"/>
              <a:t>3. </a:t>
            </a:r>
            <a:r>
              <a:rPr lang="en-US" sz="2000" b="1">
                <a:solidFill>
                  <a:srgbClr val="00B050"/>
                </a:solidFill>
              </a:rPr>
              <a:t>AI-Powered Insights &amp; Reflection Tools</a:t>
            </a:r>
            <a:endParaRPr lang="en-US">
              <a:solidFill>
                <a:srgbClr val="00B050"/>
              </a:solidFill>
            </a:endParaRPr>
          </a:p>
          <a:p>
            <a:pPr marL="342900" indent="0">
              <a:lnSpc>
                <a:spcPct val="100000"/>
              </a:lnSpc>
              <a:spcBef>
                <a:spcPts val="0"/>
              </a:spcBef>
            </a:pPr>
            <a:r>
              <a:rPr lang="en-US" sz="2000" b="1">
                <a:solidFill>
                  <a:srgbClr val="000000"/>
                </a:solidFill>
              </a:rPr>
              <a:t>Personalized</a:t>
            </a:r>
            <a:r>
              <a:rPr lang="en-US" sz="2000" b="1"/>
              <a:t> Affirmations &amp; Mindset Shifts</a:t>
            </a:r>
            <a:r>
              <a:rPr lang="en-US" sz="2000"/>
              <a:t>: Generate custom affirmations or mindset reframes</a:t>
            </a:r>
            <a:endParaRPr lang="en-US"/>
          </a:p>
          <a:p>
            <a:pPr marL="342900" indent="0">
              <a:lnSpc>
                <a:spcPct val="100000"/>
              </a:lnSpc>
              <a:spcBef>
                <a:spcPts val="0"/>
              </a:spcBef>
            </a:pPr>
            <a:r>
              <a:rPr lang="en-US" sz="2000" b="1"/>
              <a:t>Pattern Recognition</a:t>
            </a:r>
            <a:r>
              <a:rPr lang="en-US" sz="2000"/>
              <a:t>: Help analyze client notes over time to identify patterns in thinking or behavior</a:t>
            </a:r>
            <a:endParaRPr lang="en-US"/>
          </a:p>
          <a:p>
            <a:pPr marL="342900" indent="0">
              <a:lnSpc>
                <a:spcPct val="100000"/>
              </a:lnSpc>
              <a:spcBef>
                <a:spcPts val="0"/>
              </a:spcBef>
            </a:pPr>
            <a:r>
              <a:rPr lang="en-US" sz="2000" b="1"/>
              <a:t>Role-Playing Scenarios</a:t>
            </a:r>
            <a:r>
              <a:rPr lang="en-US" sz="2000"/>
              <a:t>: Clients can practice tough conversations with AI as a safe simulation</a:t>
            </a:r>
          </a:p>
          <a:p>
            <a:pPr marL="342900" indent="0">
              <a:lnSpc>
                <a:spcPct val="100000"/>
              </a:lnSpc>
              <a:spcBef>
                <a:spcPts val="0"/>
              </a:spcBef>
            </a:pPr>
            <a:r>
              <a:rPr lang="en-US" sz="2000" b="1"/>
              <a:t>Cognitive Reframing</a:t>
            </a:r>
            <a:r>
              <a:rPr lang="en-US" sz="2000"/>
              <a:t>: Help clients shift negative thoughts using AI-generated alternative perspectives</a:t>
            </a:r>
          </a:p>
          <a:p>
            <a:pPr marL="0" indent="0">
              <a:lnSpc>
                <a:spcPct val="150000"/>
              </a:lnSpc>
              <a:spcBef>
                <a:spcPts val="0"/>
              </a:spcBef>
              <a:buNone/>
            </a:pPr>
            <a:r>
              <a:rPr lang="en-US" sz="2000" b="1"/>
              <a:t>4. </a:t>
            </a:r>
            <a:r>
              <a:rPr lang="en-US" sz="2000" b="1">
                <a:solidFill>
                  <a:srgbClr val="00B050"/>
                </a:solidFill>
              </a:rPr>
              <a:t>Business Efficiency &amp; Automation</a:t>
            </a:r>
          </a:p>
          <a:p>
            <a:pPr marL="342900" indent="0">
              <a:lnSpc>
                <a:spcPct val="100000"/>
              </a:lnSpc>
              <a:spcBef>
                <a:spcPts val="0"/>
              </a:spcBef>
            </a:pPr>
            <a:r>
              <a:rPr lang="en-US" sz="2000" b="1"/>
              <a:t>Client Notes &amp; Summaries</a:t>
            </a:r>
            <a:r>
              <a:rPr lang="en-US" sz="2000"/>
              <a:t>: Assist in summarizing session notes and key insights</a:t>
            </a:r>
          </a:p>
          <a:p>
            <a:pPr marL="342900" indent="0">
              <a:lnSpc>
                <a:spcPct val="100000"/>
              </a:lnSpc>
              <a:spcBef>
                <a:spcPts val="0"/>
              </a:spcBef>
            </a:pPr>
            <a:r>
              <a:rPr lang="en-US" sz="2000" b="1"/>
              <a:t>Scheduling &amp; Reminders</a:t>
            </a:r>
            <a:r>
              <a:rPr lang="en-US" sz="2000"/>
              <a:t>: Automate scheduling, reminders, and follow-ups</a:t>
            </a:r>
          </a:p>
          <a:p>
            <a:pPr marL="342900" indent="0">
              <a:lnSpc>
                <a:spcPct val="100000"/>
              </a:lnSpc>
              <a:spcBef>
                <a:spcPts val="0"/>
              </a:spcBef>
            </a:pPr>
            <a:r>
              <a:rPr lang="en-US" sz="2000" b="1"/>
              <a:t>Marketing &amp; Social Media</a:t>
            </a:r>
            <a:r>
              <a:rPr lang="en-US" sz="2000"/>
              <a:t>: Generate content ideas, captions, and newsletters to grow business</a:t>
            </a:r>
          </a:p>
        </p:txBody>
      </p:sp>
      <p:pic>
        <p:nvPicPr>
          <p:cNvPr id="4" name="Picture 3" descr="Showing smartphone during conference Showing smartphone during conference human connection stock pictures, royalty-free photos &amp; images">
            <a:extLst>
              <a:ext uri="{FF2B5EF4-FFF2-40B4-BE49-F238E27FC236}">
                <a16:creationId xmlns:a16="http://schemas.microsoft.com/office/drawing/2014/main" id="{E046030E-2672-D32E-F0BC-D5C7D7AD5B10}"/>
              </a:ext>
            </a:extLst>
          </p:cNvPr>
          <p:cNvPicPr>
            <a:picLocks noChangeAspect="1"/>
          </p:cNvPicPr>
          <p:nvPr/>
        </p:nvPicPr>
        <p:blipFill>
          <a:blip r:embed="rId2">
            <a:alphaModFix amt="17000"/>
          </a:blip>
          <a:srcRect l="-3" t="-75" r="3"/>
          <a:stretch/>
        </p:blipFill>
        <p:spPr>
          <a:xfrm>
            <a:off x="5302903" y="0"/>
            <a:ext cx="6886589" cy="6863163"/>
          </a:xfrm>
          <a:prstGeom prst="rect">
            <a:avLst/>
          </a:prstGeom>
        </p:spPr>
      </p:pic>
    </p:spTree>
    <p:extLst>
      <p:ext uri="{BB962C8B-B14F-4D97-AF65-F5344CB8AC3E}">
        <p14:creationId xmlns:p14="http://schemas.microsoft.com/office/powerpoint/2010/main" val="3562368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ree people in a meeting wearing black jacket holding phones">
            <a:extLst>
              <a:ext uri="{FF2B5EF4-FFF2-40B4-BE49-F238E27FC236}">
                <a16:creationId xmlns:a16="http://schemas.microsoft.com/office/drawing/2014/main" id="{7786FEEA-A9CB-5144-A91C-006A4BA034AA}"/>
              </a:ext>
            </a:extLst>
          </p:cNvPr>
          <p:cNvPicPr>
            <a:picLocks noChangeAspect="1"/>
          </p:cNvPicPr>
          <p:nvPr/>
        </p:nvPicPr>
        <p:blipFill>
          <a:blip r:embed="rId2"/>
          <a:srcRect l="23298" b="909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02619-60B0-CDCD-027E-10431D9B07BB}"/>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2600">
                <a:effectLst/>
              </a:rPr>
              <a:t>True leadership requires that we continue to learn together, and not be overwhelmed </a:t>
            </a:r>
            <a:r>
              <a:rPr lang="en-US" sz="2600"/>
              <a:t>by perceived</a:t>
            </a:r>
            <a:r>
              <a:rPr lang="en-US" sz="2600">
                <a:effectLst/>
              </a:rPr>
              <a:t> threats, but have an active voice in setting up guard rails for AI and </a:t>
            </a:r>
            <a:r>
              <a:rPr lang="en-US" sz="2600"/>
              <a:t>digital coaching</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8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ee Children Win photo and picture">
            <a:extLst>
              <a:ext uri="{FF2B5EF4-FFF2-40B4-BE49-F238E27FC236}">
                <a16:creationId xmlns:a16="http://schemas.microsoft.com/office/drawing/2014/main" id="{B4C2FAA1-3B57-6083-5E42-B116A4C3D70D}"/>
              </a:ext>
            </a:extLst>
          </p:cNvPr>
          <p:cNvPicPr>
            <a:picLocks noChangeAspect="1"/>
          </p:cNvPicPr>
          <p:nvPr/>
        </p:nvPicPr>
        <p:blipFill>
          <a:blip r:embed="rId2"/>
          <a:srcRect r="11652" b="2"/>
          <a:stretch/>
        </p:blipFill>
        <p:spPr>
          <a:xfrm>
            <a:off x="5905712" y="819281"/>
            <a:ext cx="5917845" cy="4473412"/>
          </a:xfrm>
          <a:prstGeom prst="rect">
            <a:avLst/>
          </a:prstGeom>
        </p:spPr>
      </p:pic>
      <p:sp>
        <p:nvSpPr>
          <p:cNvPr id="3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E4FA37-9E62-263D-18B0-A4AE9D83A632}"/>
              </a:ext>
            </a:extLst>
          </p:cNvPr>
          <p:cNvSpPr txBox="1"/>
          <p:nvPr/>
        </p:nvSpPr>
        <p:spPr>
          <a:xfrm>
            <a:off x="414982" y="1455008"/>
            <a:ext cx="526603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buFont typeface="Arial"/>
              <a:buChar char="•"/>
            </a:pPr>
            <a:r>
              <a:rPr lang="en-US" sz="2400"/>
              <a:t>Growth-fostering relationship that helps their learning, energy, motivation and health behaviors </a:t>
            </a:r>
            <a:endParaRPr lang="en-US"/>
          </a:p>
          <a:p>
            <a:pPr marL="347345" indent="-347345">
              <a:buFont typeface="Arial"/>
              <a:buChar char="•"/>
            </a:pPr>
            <a:r>
              <a:rPr lang="en-US" sz="2400"/>
              <a:t>Treated with respect, valued as an autonomous adult</a:t>
            </a:r>
          </a:p>
          <a:p>
            <a:pPr marL="347345" indent="-347345">
              <a:buFont typeface="Arial"/>
              <a:buChar char="•"/>
            </a:pPr>
            <a:r>
              <a:rPr lang="en-US" sz="2400"/>
              <a:t>Supported as a unique person while shaping their behavior step-by-step to achieve health and well-being goals</a:t>
            </a:r>
          </a:p>
        </p:txBody>
      </p:sp>
      <p:sp>
        <p:nvSpPr>
          <p:cNvPr id="6" name="TextBox 5">
            <a:extLst>
              <a:ext uri="{FF2B5EF4-FFF2-40B4-BE49-F238E27FC236}">
                <a16:creationId xmlns:a16="http://schemas.microsoft.com/office/drawing/2014/main" id="{CF4D7F97-C91D-74BF-1670-469F6628E47D}"/>
              </a:ext>
            </a:extLst>
          </p:cNvPr>
          <p:cNvSpPr txBox="1"/>
          <p:nvPr/>
        </p:nvSpPr>
        <p:spPr>
          <a:xfrm>
            <a:off x="466467" y="435575"/>
            <a:ext cx="516306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What Clients Want</a:t>
            </a:r>
          </a:p>
        </p:txBody>
      </p:sp>
    </p:spTree>
    <p:extLst>
      <p:ext uri="{BB962C8B-B14F-4D97-AF65-F5344CB8AC3E}">
        <p14:creationId xmlns:p14="http://schemas.microsoft.com/office/powerpoint/2010/main" val="106027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bot hand holding a blue glass letter&#10;&#10;AI-generated content may be incorrect.">
            <a:extLst>
              <a:ext uri="{FF2B5EF4-FFF2-40B4-BE49-F238E27FC236}">
                <a16:creationId xmlns:a16="http://schemas.microsoft.com/office/drawing/2014/main" id="{0264EFB9-9B9F-DA7B-480F-A4EF0E621D53}"/>
              </a:ext>
            </a:extLst>
          </p:cNvPr>
          <p:cNvPicPr>
            <a:picLocks noChangeAspect="1"/>
          </p:cNvPicPr>
          <p:nvPr/>
        </p:nvPicPr>
        <p:blipFill>
          <a:blip r:embed="rId2"/>
          <a:srcRect l="4682" r="16007"/>
          <a:stretch/>
        </p:blipFill>
        <p:spPr>
          <a:xfrm>
            <a:off x="-9524"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73555-D793-DA69-762C-81C52B139129}"/>
              </a:ext>
            </a:extLst>
          </p:cNvPr>
          <p:cNvSpPr>
            <a:spLocks noGrp="1"/>
          </p:cNvSpPr>
          <p:nvPr>
            <p:ph type="title"/>
          </p:nvPr>
        </p:nvSpPr>
        <p:spPr>
          <a:xfrm>
            <a:off x="8521189" y="376735"/>
            <a:ext cx="3445765" cy="2153741"/>
          </a:xfrm>
          <a:noFill/>
        </p:spPr>
        <p:txBody>
          <a:bodyPr vert="horz" lIns="91440" tIns="45720" rIns="91440" bIns="45720" rtlCol="0" anchor="b">
            <a:normAutofit/>
          </a:bodyPr>
          <a:lstStyle/>
          <a:p>
            <a:r>
              <a:rPr lang="en-US" sz="4400"/>
              <a:t>What is relational generative AI?</a:t>
            </a:r>
          </a:p>
        </p:txBody>
      </p:sp>
      <p:sp>
        <p:nvSpPr>
          <p:cNvPr id="3" name="Text Placeholder 2">
            <a:extLst>
              <a:ext uri="{FF2B5EF4-FFF2-40B4-BE49-F238E27FC236}">
                <a16:creationId xmlns:a16="http://schemas.microsoft.com/office/drawing/2014/main" id="{4BD5B59E-AEB4-7C5B-A65C-FD016B95894D}"/>
              </a:ext>
            </a:extLst>
          </p:cNvPr>
          <p:cNvSpPr>
            <a:spLocks noGrp="1"/>
          </p:cNvSpPr>
          <p:nvPr>
            <p:ph type="body" idx="1"/>
          </p:nvPr>
        </p:nvSpPr>
        <p:spPr>
          <a:xfrm>
            <a:off x="8521190" y="2924259"/>
            <a:ext cx="3445766" cy="3423657"/>
          </a:xfrm>
          <a:noFill/>
        </p:spPr>
        <p:txBody>
          <a:bodyPr vert="horz" lIns="91440" tIns="45720" rIns="91440" bIns="45720" rtlCol="0" anchor="t">
            <a:normAutofit/>
          </a:bodyPr>
          <a:lstStyle/>
          <a:p>
            <a:r>
              <a:rPr lang="en-US" sz="2000">
                <a:solidFill>
                  <a:schemeClr val="tx1"/>
                </a:solidFill>
              </a:rPr>
              <a:t>Unlike its predecessors, </a:t>
            </a:r>
            <a:r>
              <a:rPr lang="en-US" sz="2000" b="0" i="0">
                <a:solidFill>
                  <a:schemeClr val="tx1"/>
                </a:solidFill>
                <a:effectLst/>
              </a:rPr>
              <a:t>relational AI can handle intricate relationships between data points, allowing it to generate content that is more meaningful and contextually relevant. </a:t>
            </a:r>
          </a:p>
          <a:p>
            <a:r>
              <a:rPr lang="en-US" sz="2000">
                <a:solidFill>
                  <a:schemeClr val="tx1"/>
                </a:solidFill>
              </a:rPr>
              <a:t>Generative AI integrates goes a step further, integrating audio, text, images, video.</a:t>
            </a:r>
          </a:p>
        </p:txBody>
      </p:sp>
    </p:spTree>
    <p:extLst>
      <p:ext uri="{BB962C8B-B14F-4D97-AF65-F5344CB8AC3E}">
        <p14:creationId xmlns:p14="http://schemas.microsoft.com/office/powerpoint/2010/main" val="644077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0FE10-2505-79EA-BC58-E97B21ED5E7C}"/>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a:t>If you feel understood, does it matter that you are not? </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Make A Phone Call Mobile photo and picture">
            <a:extLst>
              <a:ext uri="{FF2B5EF4-FFF2-40B4-BE49-F238E27FC236}">
                <a16:creationId xmlns:a16="http://schemas.microsoft.com/office/drawing/2014/main" id="{815CA83B-CD3E-62A7-2841-DA23ED298E03}"/>
              </a:ext>
            </a:extLst>
          </p:cNvPr>
          <p:cNvPicPr>
            <a:picLocks noChangeAspect="1"/>
          </p:cNvPicPr>
          <p:nvPr/>
        </p:nvPicPr>
        <p:blipFill>
          <a:blip r:embed="rId2"/>
          <a:srcRect l="21399" r="116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Free Coding Programming photo and picture">
            <a:extLst>
              <a:ext uri="{FF2B5EF4-FFF2-40B4-BE49-F238E27FC236}">
                <a16:creationId xmlns:a16="http://schemas.microsoft.com/office/drawing/2014/main" id="{FCCD6986-DD9E-338C-28F2-B320297FFD01}"/>
              </a:ext>
            </a:extLst>
          </p:cNvPr>
          <p:cNvPicPr>
            <a:picLocks noChangeAspect="1"/>
          </p:cNvPicPr>
          <p:nvPr/>
        </p:nvPicPr>
        <p:blipFill>
          <a:blip r:embed="rId3"/>
          <a:srcRect l="26519" t="-125" r="-10103" b="-111"/>
          <a:stretch/>
        </p:blipFill>
        <p:spPr>
          <a:xfrm>
            <a:off x="322306" y="238184"/>
            <a:ext cx="5455890" cy="4373675"/>
          </a:xfrm>
          <a:prstGeom prst="rect">
            <a:avLst/>
          </a:prstGeom>
        </p:spPr>
      </p:pic>
    </p:spTree>
    <p:extLst>
      <p:ext uri="{BB962C8B-B14F-4D97-AF65-F5344CB8AC3E}">
        <p14:creationId xmlns:p14="http://schemas.microsoft.com/office/powerpoint/2010/main" val="518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Free Abstract digital artwork illustrating futuristic light trails and complex patterns. Ideal for modern design. Stock Photo">
            <a:extLst>
              <a:ext uri="{FF2B5EF4-FFF2-40B4-BE49-F238E27FC236}">
                <a16:creationId xmlns:a16="http://schemas.microsoft.com/office/drawing/2014/main" id="{FD95C256-3EE8-B976-AA20-DEE2CC3C9BC2}"/>
              </a:ext>
            </a:extLst>
          </p:cNvPr>
          <p:cNvPicPr>
            <a:picLocks noChangeAspect="1" noChangeArrowheads="1"/>
          </p:cNvPicPr>
          <p:nvPr/>
        </p:nvPicPr>
        <p:blipFill>
          <a:blip r:embed="rId3" cstate="screen">
            <a:alphaModFix amt="50000"/>
            <a:extLst>
              <a:ext uri="{28A0092B-C50C-407E-A947-70E740481C1C}">
                <a14:useLocalDpi xmlns:a14="http://schemas.microsoft.com/office/drawing/2010/main"/>
              </a:ext>
            </a:extLst>
          </a:blip>
          <a:srcRect/>
          <a:stretch/>
        </p:blipFill>
        <p:spPr bwMode="auto">
          <a:xfrm>
            <a:off x="20" y="1"/>
            <a:ext cx="12191980" cy="6857999"/>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97CAEF-3DA1-46E3-1534-9E8CBBC3796E}"/>
              </a:ext>
            </a:extLst>
          </p:cNvPr>
          <p:cNvSpPr>
            <a:spLocks noGrp="1"/>
          </p:cNvSpPr>
          <p:nvPr>
            <p:ph type="ctrTitle"/>
          </p:nvPr>
        </p:nvSpPr>
        <p:spPr>
          <a:xfrm>
            <a:off x="1524000" y="1122362"/>
            <a:ext cx="9144000" cy="2900518"/>
          </a:xfrm>
        </p:spPr>
        <p:txBody>
          <a:bodyPr>
            <a:normAutofit/>
          </a:bodyPr>
          <a:lstStyle/>
          <a:p>
            <a:r>
              <a:rPr lang="en-US" b="1" i="0" u="none" strike="noStrike">
                <a:solidFill>
                  <a:srgbClr val="FFFFFF"/>
                </a:solidFill>
                <a:effectLst/>
              </a:rPr>
              <a:t>Psychedelic Medicine &amp; The Essence of Coaching</a:t>
            </a:r>
            <a:endParaRPr lang="en-US" b="1">
              <a:solidFill>
                <a:srgbClr val="FFFFFF"/>
              </a:solidFill>
            </a:endParaRPr>
          </a:p>
        </p:txBody>
      </p:sp>
      <p:sp>
        <p:nvSpPr>
          <p:cNvPr id="3" name="Subtitle 2">
            <a:extLst>
              <a:ext uri="{FF2B5EF4-FFF2-40B4-BE49-F238E27FC236}">
                <a16:creationId xmlns:a16="http://schemas.microsoft.com/office/drawing/2014/main" id="{56AC1439-BEC7-586F-1E7A-EB4F8AEF7D2F}"/>
              </a:ext>
            </a:extLst>
          </p:cNvPr>
          <p:cNvSpPr>
            <a:spLocks noGrp="1"/>
          </p:cNvSpPr>
          <p:nvPr>
            <p:ph type="subTitle" idx="1"/>
          </p:nvPr>
        </p:nvSpPr>
        <p:spPr>
          <a:xfrm>
            <a:off x="1524000" y="4159404"/>
            <a:ext cx="9144000" cy="1098395"/>
          </a:xfrm>
        </p:spPr>
        <p:txBody>
          <a:bodyPr>
            <a:normAutofit/>
          </a:bodyPr>
          <a:lstStyle/>
          <a:p>
            <a:r>
              <a:rPr lang="en-US" b="0" i="0" u="none" strike="noStrike">
                <a:solidFill>
                  <a:srgbClr val="FFFFFF"/>
                </a:solidFill>
                <a:effectLst/>
                <a:latin typeface="+mj-lt"/>
              </a:rPr>
              <a:t>Inner Knowing in Action: How Intuition and Experience Shape Transformation</a:t>
            </a:r>
            <a:endParaRPr lang="en-US">
              <a:solidFill>
                <a:srgbClr val="FFFFFF"/>
              </a:solidFill>
              <a:latin typeface="+mj-lt"/>
            </a:endParaRPr>
          </a:p>
        </p:txBody>
      </p:sp>
    </p:spTree>
    <p:extLst>
      <p:ext uri="{BB962C8B-B14F-4D97-AF65-F5344CB8AC3E}">
        <p14:creationId xmlns:p14="http://schemas.microsoft.com/office/powerpoint/2010/main" val="24398435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Free Fantasy Portrait photo and picture">
            <a:extLst>
              <a:ext uri="{FF2B5EF4-FFF2-40B4-BE49-F238E27FC236}">
                <a16:creationId xmlns:a16="http://schemas.microsoft.com/office/drawing/2014/main" id="{0BF72E12-C700-DD9D-E4DC-224F9128B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0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7A5D7-9AD6-ABE2-B93D-D80621AB0C82}"/>
              </a:ext>
            </a:extLst>
          </p:cNvPr>
          <p:cNvSpPr>
            <a:spLocks noGrp="1"/>
          </p:cNvSpPr>
          <p:nvPr>
            <p:ph type="title"/>
          </p:nvPr>
        </p:nvSpPr>
        <p:spPr>
          <a:xfrm>
            <a:off x="404769" y="365125"/>
            <a:ext cx="3822189" cy="1899912"/>
          </a:xfrm>
        </p:spPr>
        <p:txBody>
          <a:bodyPr>
            <a:normAutofit/>
          </a:bodyPr>
          <a:lstStyle/>
          <a:p>
            <a:pPr rtl="0"/>
            <a:r>
              <a:rPr lang="en-US" sz="4000" b="1" i="0" u="none" strike="noStrike">
                <a:effectLst/>
              </a:rPr>
              <a:t>Why Are We Talking About This?</a:t>
            </a:r>
            <a:endParaRPr lang="en-US" sz="4000" b="1"/>
          </a:p>
        </p:txBody>
      </p:sp>
      <p:sp>
        <p:nvSpPr>
          <p:cNvPr id="3" name="Content Placeholder 2">
            <a:extLst>
              <a:ext uri="{FF2B5EF4-FFF2-40B4-BE49-F238E27FC236}">
                <a16:creationId xmlns:a16="http://schemas.microsoft.com/office/drawing/2014/main" id="{6A38F073-ADF2-2575-F0CC-698AC353472E}"/>
              </a:ext>
            </a:extLst>
          </p:cNvPr>
          <p:cNvSpPr>
            <a:spLocks noGrp="1"/>
          </p:cNvSpPr>
          <p:nvPr>
            <p:ph idx="1"/>
          </p:nvPr>
        </p:nvSpPr>
        <p:spPr>
          <a:xfrm>
            <a:off x="404769" y="2434201"/>
            <a:ext cx="3822189" cy="3742762"/>
          </a:xfrm>
        </p:spPr>
        <p:txBody>
          <a:bodyPr>
            <a:normAutofit/>
          </a:bodyPr>
          <a:lstStyle/>
          <a:p>
            <a:r>
              <a:rPr lang="en-US" sz="2000"/>
              <a:t>Coaching is often misunderstood as an information-driven process.</a:t>
            </a:r>
          </a:p>
          <a:p>
            <a:r>
              <a:rPr lang="en-US" sz="2000"/>
              <a:t>The real power of coaching lies in experiential learning, self-discovery, emotional co-regulation, and relational presence.</a:t>
            </a:r>
          </a:p>
          <a:p>
            <a:r>
              <a:rPr lang="en-US" sz="2000"/>
              <a:t>Psychedelic medicine shows how transformation happens through intuition and deep insight, not just logic or data.</a:t>
            </a:r>
          </a:p>
        </p:txBody>
      </p:sp>
    </p:spTree>
    <p:extLst>
      <p:ext uri="{BB962C8B-B14F-4D97-AF65-F5344CB8AC3E}">
        <p14:creationId xmlns:p14="http://schemas.microsoft.com/office/powerpoint/2010/main" val="40709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F37C2F-DE2F-7150-1348-7E824EFAFA39}"/>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e Two young friends smiling and enjoying a relaxed conversation indoors. Stock Photo">
            <a:extLst>
              <a:ext uri="{FF2B5EF4-FFF2-40B4-BE49-F238E27FC236}">
                <a16:creationId xmlns:a16="http://schemas.microsoft.com/office/drawing/2014/main" id="{4BE173F5-A519-1D44-749B-0DE99A3EFF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10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B235D-D629-6CE4-32F8-8A8B49028B03}"/>
              </a:ext>
            </a:extLst>
          </p:cNvPr>
          <p:cNvSpPr>
            <a:spLocks noGrp="1"/>
          </p:cNvSpPr>
          <p:nvPr>
            <p:ph type="title"/>
          </p:nvPr>
        </p:nvSpPr>
        <p:spPr>
          <a:xfrm>
            <a:off x="7979023" y="379107"/>
            <a:ext cx="4059877" cy="1899912"/>
          </a:xfrm>
        </p:spPr>
        <p:txBody>
          <a:bodyPr>
            <a:normAutofit/>
          </a:bodyPr>
          <a:lstStyle/>
          <a:p>
            <a:pPr rtl="0"/>
            <a:r>
              <a:rPr lang="en-US" sz="4000" b="1" i="0" u="none" strike="noStrike">
                <a:effectLst/>
              </a:rPr>
              <a:t>What is Coaching (Really)?</a:t>
            </a:r>
          </a:p>
        </p:txBody>
      </p:sp>
      <p:sp>
        <p:nvSpPr>
          <p:cNvPr id="3" name="Content Placeholder 2">
            <a:extLst>
              <a:ext uri="{FF2B5EF4-FFF2-40B4-BE49-F238E27FC236}">
                <a16:creationId xmlns:a16="http://schemas.microsoft.com/office/drawing/2014/main" id="{A424D59B-0F43-69FD-7E72-D85E662A15B5}"/>
              </a:ext>
            </a:extLst>
          </p:cNvPr>
          <p:cNvSpPr>
            <a:spLocks noGrp="1"/>
          </p:cNvSpPr>
          <p:nvPr>
            <p:ph idx="1"/>
          </p:nvPr>
        </p:nvSpPr>
        <p:spPr>
          <a:xfrm>
            <a:off x="8097867" y="2420219"/>
            <a:ext cx="3822189" cy="3742762"/>
          </a:xfrm>
        </p:spPr>
        <p:txBody>
          <a:bodyPr>
            <a:normAutofit/>
          </a:bodyPr>
          <a:lstStyle/>
          <a:p>
            <a:r>
              <a:rPr lang="en-US" sz="2000"/>
              <a:t>Coaching is about holding space, deep listening, and guiding self-discovery.</a:t>
            </a:r>
          </a:p>
          <a:p>
            <a:r>
              <a:rPr lang="en-US" sz="2000"/>
              <a:t>True change comes from within, through felt experiences and personal realizations.</a:t>
            </a:r>
          </a:p>
          <a:p>
            <a:r>
              <a:rPr lang="en-US" sz="2000"/>
              <a:t>AI and structured tools can help, but can they replace human connection and intuition?</a:t>
            </a:r>
          </a:p>
        </p:txBody>
      </p:sp>
    </p:spTree>
    <p:extLst>
      <p:ext uri="{BB962C8B-B14F-4D97-AF65-F5344CB8AC3E}">
        <p14:creationId xmlns:p14="http://schemas.microsoft.com/office/powerpoint/2010/main" val="25962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A8744E-D492-8FBA-7C07-8C7701CF88B6}"/>
            </a:ext>
          </a:extLst>
        </p:cNvPr>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ree ai generated woman universe illustration">
            <a:extLst>
              <a:ext uri="{FF2B5EF4-FFF2-40B4-BE49-F238E27FC236}">
                <a16:creationId xmlns:a16="http://schemas.microsoft.com/office/drawing/2014/main" id="{3FABFD77-533E-9388-5126-79CDF0CB5B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10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1FC43-9D2D-5404-A3CB-232DD9476CC9}"/>
              </a:ext>
            </a:extLst>
          </p:cNvPr>
          <p:cNvSpPr>
            <a:spLocks noGrp="1"/>
          </p:cNvSpPr>
          <p:nvPr>
            <p:ph type="title"/>
          </p:nvPr>
        </p:nvSpPr>
        <p:spPr>
          <a:xfrm>
            <a:off x="488659" y="365125"/>
            <a:ext cx="4171730" cy="1899912"/>
          </a:xfrm>
        </p:spPr>
        <p:txBody>
          <a:bodyPr>
            <a:normAutofit/>
          </a:bodyPr>
          <a:lstStyle/>
          <a:p>
            <a:pPr rtl="0"/>
            <a:r>
              <a:rPr lang="en-US" sz="3100" b="1" i="0" u="none" strike="noStrike">
                <a:effectLst/>
              </a:rPr>
              <a:t>What Are Psychedelics &amp; Why Are They Relevant?</a:t>
            </a:r>
          </a:p>
        </p:txBody>
      </p:sp>
      <p:sp>
        <p:nvSpPr>
          <p:cNvPr id="3" name="Content Placeholder 2">
            <a:extLst>
              <a:ext uri="{FF2B5EF4-FFF2-40B4-BE49-F238E27FC236}">
                <a16:creationId xmlns:a16="http://schemas.microsoft.com/office/drawing/2014/main" id="{494C93BF-4D20-02E9-8245-F4C68D7A99FA}"/>
              </a:ext>
            </a:extLst>
          </p:cNvPr>
          <p:cNvSpPr>
            <a:spLocks noGrp="1"/>
          </p:cNvSpPr>
          <p:nvPr>
            <p:ph idx="1"/>
          </p:nvPr>
        </p:nvSpPr>
        <p:spPr>
          <a:xfrm>
            <a:off x="460696" y="2434201"/>
            <a:ext cx="4199693" cy="3742762"/>
          </a:xfrm>
        </p:spPr>
        <p:txBody>
          <a:bodyPr>
            <a:normAutofit/>
          </a:bodyPr>
          <a:lstStyle/>
          <a:p>
            <a:r>
              <a:rPr lang="en-US" sz="2000"/>
              <a:t>Psychedelics like psilocybin, MDMA, and LSD quiet the analytical mind and enhance intuitive insight.</a:t>
            </a:r>
          </a:p>
          <a:p>
            <a:r>
              <a:rPr lang="en-US" sz="2000"/>
              <a:t>Research shows they increase neuroplasticity and emotional openness, leading to profound breakthroughs.</a:t>
            </a:r>
          </a:p>
          <a:p>
            <a:r>
              <a:rPr lang="en-US" sz="2000"/>
              <a:t>Psychedelic experiences require integration (coaching) to create lasting change.</a:t>
            </a:r>
          </a:p>
        </p:txBody>
      </p:sp>
    </p:spTree>
    <p:extLst>
      <p:ext uri="{BB962C8B-B14F-4D97-AF65-F5344CB8AC3E}">
        <p14:creationId xmlns:p14="http://schemas.microsoft.com/office/powerpoint/2010/main" val="124520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850D9E-36F0-AD8F-DE3F-7508F147E92B}"/>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Free eye pupil rays illustration">
            <a:extLst>
              <a:ext uri="{FF2B5EF4-FFF2-40B4-BE49-F238E27FC236}">
                <a16:creationId xmlns:a16="http://schemas.microsoft.com/office/drawing/2014/main" id="{7D4E96A9-BCF4-CC0C-8B00-D4471CB7D3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44"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0D7E5-F407-C50C-1867-E0A7F15629CB}"/>
              </a:ext>
            </a:extLst>
          </p:cNvPr>
          <p:cNvSpPr>
            <a:spLocks noGrp="1"/>
          </p:cNvSpPr>
          <p:nvPr>
            <p:ph type="title"/>
          </p:nvPr>
        </p:nvSpPr>
        <p:spPr>
          <a:xfrm>
            <a:off x="8062913" y="365125"/>
            <a:ext cx="3822189" cy="1899912"/>
          </a:xfrm>
        </p:spPr>
        <p:txBody>
          <a:bodyPr>
            <a:normAutofit/>
          </a:bodyPr>
          <a:lstStyle/>
          <a:p>
            <a:pPr rtl="0"/>
            <a:r>
              <a:rPr lang="en-US" sz="4000" b="1" i="0" u="none" strike="noStrike">
                <a:effectLst/>
              </a:rPr>
              <a:t>Intuition, Felt Experience, and Transformation</a:t>
            </a:r>
          </a:p>
        </p:txBody>
      </p:sp>
      <p:sp>
        <p:nvSpPr>
          <p:cNvPr id="3" name="Content Placeholder 2">
            <a:extLst>
              <a:ext uri="{FF2B5EF4-FFF2-40B4-BE49-F238E27FC236}">
                <a16:creationId xmlns:a16="http://schemas.microsoft.com/office/drawing/2014/main" id="{2140E11B-0EEA-71B7-32E1-EDEF2D4768BA}"/>
              </a:ext>
            </a:extLst>
          </p:cNvPr>
          <p:cNvSpPr>
            <a:spLocks noGrp="1"/>
          </p:cNvSpPr>
          <p:nvPr>
            <p:ph idx="1"/>
          </p:nvPr>
        </p:nvSpPr>
        <p:spPr>
          <a:xfrm>
            <a:off x="8062913" y="2434201"/>
            <a:ext cx="3822189" cy="3742762"/>
          </a:xfrm>
        </p:spPr>
        <p:txBody>
          <a:bodyPr>
            <a:normAutofit/>
          </a:bodyPr>
          <a:lstStyle/>
          <a:p>
            <a:r>
              <a:rPr lang="en-US" sz="2000"/>
              <a:t>Insights from psychedelics emerge not through thinking but through deep, internal knowing.</a:t>
            </a:r>
          </a:p>
          <a:p>
            <a:r>
              <a:rPr lang="en-US" sz="2000"/>
              <a:t>Coaching mirrors this by creating space for personal discovery rather than providing answers.</a:t>
            </a:r>
          </a:p>
          <a:p>
            <a:r>
              <a:rPr lang="en-US" sz="2000"/>
              <a:t>Can AI replicate the embodied resonance of an ‘aha’ moment—the feeling of deep personal realization?</a:t>
            </a:r>
          </a:p>
        </p:txBody>
      </p:sp>
    </p:spTree>
    <p:extLst>
      <p:ext uri="{BB962C8B-B14F-4D97-AF65-F5344CB8AC3E}">
        <p14:creationId xmlns:p14="http://schemas.microsoft.com/office/powerpoint/2010/main" val="13060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CD35EB-49ED-5F64-3E52-6FAA2C4AA543}"/>
            </a:ext>
          </a:extLst>
        </p:cNvPr>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ree plant garden hands illustration">
            <a:extLst>
              <a:ext uri="{FF2B5EF4-FFF2-40B4-BE49-F238E27FC236}">
                <a16:creationId xmlns:a16="http://schemas.microsoft.com/office/drawing/2014/main" id="{E10B48E2-F520-8ED7-0445-46C8FBC9A5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0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6" name="Rectangle 615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93B9F-AA94-EA1F-913D-99391ADDF7F6}"/>
              </a:ext>
            </a:extLst>
          </p:cNvPr>
          <p:cNvSpPr>
            <a:spLocks noGrp="1"/>
          </p:cNvSpPr>
          <p:nvPr>
            <p:ph type="title"/>
          </p:nvPr>
        </p:nvSpPr>
        <p:spPr>
          <a:xfrm>
            <a:off x="390788" y="365125"/>
            <a:ext cx="4269601" cy="1899912"/>
          </a:xfrm>
        </p:spPr>
        <p:txBody>
          <a:bodyPr>
            <a:normAutofit/>
          </a:bodyPr>
          <a:lstStyle/>
          <a:p>
            <a:pPr rtl="0"/>
            <a:r>
              <a:rPr lang="en-US" sz="4000" b="1" i="0" u="none" strike="noStrike">
                <a:effectLst/>
              </a:rPr>
              <a:t>Coaching as Psychedelic Integration</a:t>
            </a:r>
          </a:p>
        </p:txBody>
      </p:sp>
      <p:sp>
        <p:nvSpPr>
          <p:cNvPr id="3" name="Content Placeholder 2">
            <a:extLst>
              <a:ext uri="{FF2B5EF4-FFF2-40B4-BE49-F238E27FC236}">
                <a16:creationId xmlns:a16="http://schemas.microsoft.com/office/drawing/2014/main" id="{EE74E00B-0207-C38C-7740-AF59F8808CD8}"/>
              </a:ext>
            </a:extLst>
          </p:cNvPr>
          <p:cNvSpPr>
            <a:spLocks noGrp="1"/>
          </p:cNvSpPr>
          <p:nvPr>
            <p:ph idx="1"/>
          </p:nvPr>
        </p:nvSpPr>
        <p:spPr>
          <a:xfrm>
            <a:off x="355834" y="2434201"/>
            <a:ext cx="4304555" cy="3742762"/>
          </a:xfrm>
        </p:spPr>
        <p:txBody>
          <a:bodyPr>
            <a:normAutofit/>
          </a:bodyPr>
          <a:lstStyle/>
          <a:p>
            <a:r>
              <a:rPr lang="en-US" sz="2000"/>
              <a:t>Psychedelic journeys provide insights, but lasting change requires reflection, support, and meaning-making.</a:t>
            </a:r>
          </a:p>
          <a:p>
            <a:r>
              <a:rPr lang="en-US" sz="2000"/>
              <a:t>Coaches help clients unpack, interpret, and embody insights—just like in psychedelic integration.</a:t>
            </a:r>
          </a:p>
          <a:p>
            <a:r>
              <a:rPr lang="en-US" sz="2000"/>
              <a:t>Without integration, insights fade. Coaching ensures deep transformation, not just temporary inspiration.</a:t>
            </a:r>
          </a:p>
        </p:txBody>
      </p:sp>
    </p:spTree>
    <p:extLst>
      <p:ext uri="{BB962C8B-B14F-4D97-AF65-F5344CB8AC3E}">
        <p14:creationId xmlns:p14="http://schemas.microsoft.com/office/powerpoint/2010/main" val="31703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224EB7-270F-F672-2726-E4DF9587E3EE}"/>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 computer generated image of a human body">
            <a:extLst>
              <a:ext uri="{FF2B5EF4-FFF2-40B4-BE49-F238E27FC236}">
                <a16:creationId xmlns:a16="http://schemas.microsoft.com/office/drawing/2014/main" id="{BB1972A2-FA5F-3B6E-6D56-9800D953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0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CA672-20D8-3321-5CEC-2C4D8126FC30}"/>
              </a:ext>
            </a:extLst>
          </p:cNvPr>
          <p:cNvSpPr>
            <a:spLocks noGrp="1"/>
          </p:cNvSpPr>
          <p:nvPr>
            <p:ph type="title"/>
          </p:nvPr>
        </p:nvSpPr>
        <p:spPr>
          <a:xfrm>
            <a:off x="7811243" y="365125"/>
            <a:ext cx="4213675" cy="1899912"/>
          </a:xfrm>
        </p:spPr>
        <p:txBody>
          <a:bodyPr>
            <a:normAutofit/>
          </a:bodyPr>
          <a:lstStyle/>
          <a:p>
            <a:pPr rtl="0"/>
            <a:r>
              <a:rPr lang="en-US" sz="4000" b="1" i="0" u="none" strike="noStrike">
                <a:effectLst/>
              </a:rPr>
              <a:t>Why This Matters in the AI Era</a:t>
            </a:r>
          </a:p>
        </p:txBody>
      </p:sp>
      <p:sp>
        <p:nvSpPr>
          <p:cNvPr id="3" name="Content Placeholder 2">
            <a:extLst>
              <a:ext uri="{FF2B5EF4-FFF2-40B4-BE49-F238E27FC236}">
                <a16:creationId xmlns:a16="http://schemas.microsoft.com/office/drawing/2014/main" id="{C59E359D-9310-EED9-CB40-F5D8BA1601C0}"/>
              </a:ext>
            </a:extLst>
          </p:cNvPr>
          <p:cNvSpPr>
            <a:spLocks noGrp="1"/>
          </p:cNvSpPr>
          <p:nvPr>
            <p:ph idx="1"/>
          </p:nvPr>
        </p:nvSpPr>
        <p:spPr>
          <a:xfrm>
            <a:off x="7811243" y="2378274"/>
            <a:ext cx="3822189" cy="3742762"/>
          </a:xfrm>
        </p:spPr>
        <p:txBody>
          <a:bodyPr vert="horz" lIns="91440" tIns="45720" rIns="91440" bIns="45720" rtlCol="0" anchor="t">
            <a:normAutofit/>
          </a:bodyPr>
          <a:lstStyle/>
          <a:p>
            <a:r>
              <a:rPr lang="en-US" sz="1900"/>
              <a:t>AI is improving at detecting emotions, but can it truly hold space and foster relational safety and trust?</a:t>
            </a:r>
          </a:p>
          <a:p>
            <a:r>
              <a:rPr lang="en-US" sz="1900"/>
              <a:t>The psychedelic model reinforces that the greatest transformations happen in relational, intuitive spaces.</a:t>
            </a:r>
          </a:p>
          <a:p>
            <a:r>
              <a:rPr lang="en-US" sz="1900"/>
              <a:t>Coaching is rooted in presence, trust, and deep listening—qualities that may go beyond what algorithms can replicate.</a:t>
            </a:r>
          </a:p>
        </p:txBody>
      </p:sp>
    </p:spTree>
    <p:extLst>
      <p:ext uri="{BB962C8B-B14F-4D97-AF65-F5344CB8AC3E}">
        <p14:creationId xmlns:p14="http://schemas.microsoft.com/office/powerpoint/2010/main" val="327897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919EA4-0868-7BE6-6D9A-EF7EF535D07F}"/>
            </a:ext>
          </a:extLst>
        </p:cNvPr>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Free Shepherd Dog Dog photo and picture">
            <a:extLst>
              <a:ext uri="{FF2B5EF4-FFF2-40B4-BE49-F238E27FC236}">
                <a16:creationId xmlns:a16="http://schemas.microsoft.com/office/drawing/2014/main" id="{E7BC4B24-F0A1-49A0-BA34-8C9F9D3200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10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5" name="Rectangle 82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22805-CFA6-57F3-E0C9-9BB610F63C99}"/>
              </a:ext>
            </a:extLst>
          </p:cNvPr>
          <p:cNvSpPr>
            <a:spLocks noGrp="1"/>
          </p:cNvSpPr>
          <p:nvPr>
            <p:ph type="title"/>
          </p:nvPr>
        </p:nvSpPr>
        <p:spPr>
          <a:xfrm>
            <a:off x="390788" y="365125"/>
            <a:ext cx="4269601" cy="1899912"/>
          </a:xfrm>
        </p:spPr>
        <p:txBody>
          <a:bodyPr>
            <a:normAutofit/>
          </a:bodyPr>
          <a:lstStyle/>
          <a:p>
            <a:pPr rtl="0"/>
            <a:r>
              <a:rPr lang="en-US" sz="4000" b="1" i="0" u="none" strike="noStrike">
                <a:effectLst/>
              </a:rPr>
              <a:t>Key Takeaways</a:t>
            </a:r>
          </a:p>
        </p:txBody>
      </p:sp>
      <p:sp>
        <p:nvSpPr>
          <p:cNvPr id="3" name="Content Placeholder 2">
            <a:extLst>
              <a:ext uri="{FF2B5EF4-FFF2-40B4-BE49-F238E27FC236}">
                <a16:creationId xmlns:a16="http://schemas.microsoft.com/office/drawing/2014/main" id="{AA7BFADE-0A5A-FFB8-0E9B-DE3F0CF21E36}"/>
              </a:ext>
            </a:extLst>
          </p:cNvPr>
          <p:cNvSpPr>
            <a:spLocks noGrp="1"/>
          </p:cNvSpPr>
          <p:nvPr>
            <p:ph idx="1"/>
          </p:nvPr>
        </p:nvSpPr>
        <p:spPr>
          <a:xfrm>
            <a:off x="383796" y="2112623"/>
            <a:ext cx="3927052" cy="3742762"/>
          </a:xfrm>
        </p:spPr>
        <p:txBody>
          <a:bodyPr>
            <a:normAutofit/>
          </a:bodyPr>
          <a:lstStyle/>
          <a:p>
            <a:r>
              <a:rPr lang="en-US" sz="2000"/>
              <a:t>Coaching is about guiding self-discovery, not just delivering information.</a:t>
            </a:r>
          </a:p>
          <a:p>
            <a:r>
              <a:rPr lang="en-US" sz="2000"/>
              <a:t>Psychedelic medicine shows how felt experience, internal wisdom, and intuition are keys to transformation.</a:t>
            </a:r>
          </a:p>
          <a:p>
            <a:r>
              <a:rPr lang="en-US" sz="2000"/>
              <a:t>AI can assist but may never replace the deep human connection at the heart of coaching.</a:t>
            </a:r>
          </a:p>
        </p:txBody>
      </p:sp>
    </p:spTree>
    <p:extLst>
      <p:ext uri="{BB962C8B-B14F-4D97-AF65-F5344CB8AC3E}">
        <p14:creationId xmlns:p14="http://schemas.microsoft.com/office/powerpoint/2010/main" val="3637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8E4916-7AC0-919A-E067-E28E2662727D}"/>
            </a:ext>
          </a:extLst>
        </p:cNvPr>
        <p:cNvGrpSpPr/>
        <p:nvPr/>
      </p:nvGrpSpPr>
      <p:grpSpPr>
        <a:xfrm>
          <a:off x="0" y="0"/>
          <a:ext cx="0" cy="0"/>
          <a:chOff x="0" y="0"/>
          <a:chExt cx="0" cy="0"/>
        </a:xfrm>
      </p:grpSpPr>
      <p:sp useBgFill="1">
        <p:nvSpPr>
          <p:cNvPr id="9227" name="Rectangle 92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ree Metal letter cubes spelling 'If not now, then when' on a beige surface, promoting motivation. Stock Photo">
            <a:extLst>
              <a:ext uri="{FF2B5EF4-FFF2-40B4-BE49-F238E27FC236}">
                <a16:creationId xmlns:a16="http://schemas.microsoft.com/office/drawing/2014/main" id="{8E92A802-7B87-BEBD-13E9-61CD102961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0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8" name="Rectangle 92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B5006-8954-7A27-67B2-A026ED5D399A}"/>
              </a:ext>
            </a:extLst>
          </p:cNvPr>
          <p:cNvSpPr>
            <a:spLocks noGrp="1"/>
          </p:cNvSpPr>
          <p:nvPr>
            <p:ph type="title"/>
          </p:nvPr>
        </p:nvSpPr>
        <p:spPr>
          <a:xfrm>
            <a:off x="8160723" y="546273"/>
            <a:ext cx="3822189" cy="1899912"/>
          </a:xfrm>
        </p:spPr>
        <p:txBody>
          <a:bodyPr>
            <a:normAutofit/>
          </a:bodyPr>
          <a:lstStyle/>
          <a:p>
            <a:pPr rtl="0"/>
            <a:r>
              <a:rPr lang="en-US" sz="4000" b="1" i="0" u="none" strike="noStrike">
                <a:effectLst/>
              </a:rPr>
              <a:t>Call to Action</a:t>
            </a:r>
          </a:p>
        </p:txBody>
      </p:sp>
      <p:sp>
        <p:nvSpPr>
          <p:cNvPr id="3" name="Content Placeholder 2">
            <a:extLst>
              <a:ext uri="{FF2B5EF4-FFF2-40B4-BE49-F238E27FC236}">
                <a16:creationId xmlns:a16="http://schemas.microsoft.com/office/drawing/2014/main" id="{77D30528-3558-3DB5-1055-60E6A3B82A00}"/>
              </a:ext>
            </a:extLst>
          </p:cNvPr>
          <p:cNvSpPr>
            <a:spLocks noGrp="1"/>
          </p:cNvSpPr>
          <p:nvPr>
            <p:ph idx="1"/>
          </p:nvPr>
        </p:nvSpPr>
        <p:spPr>
          <a:xfrm>
            <a:off x="8161029" y="2168550"/>
            <a:ext cx="3668453" cy="3742762"/>
          </a:xfrm>
        </p:spPr>
        <p:txBody>
          <a:bodyPr>
            <a:normAutofit/>
          </a:bodyPr>
          <a:lstStyle/>
          <a:p>
            <a:pPr marL="0" indent="0">
              <a:buNone/>
            </a:pPr>
            <a:r>
              <a:rPr lang="en-US" dirty="0"/>
              <a:t>As practitioners, how do we safeguard the relational, intuitive, and experiential essence of what we do in an increasingly digital world?</a:t>
            </a:r>
          </a:p>
          <a:p>
            <a:pPr marL="0" indent="0">
              <a:buNone/>
            </a:pPr>
            <a:endParaRPr lang="en-US" dirty="0"/>
          </a:p>
        </p:txBody>
      </p:sp>
    </p:spTree>
    <p:extLst>
      <p:ext uri="{BB962C8B-B14F-4D97-AF65-F5344CB8AC3E}">
        <p14:creationId xmlns:p14="http://schemas.microsoft.com/office/powerpoint/2010/main" val="89837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932F-4BB4-3B73-792A-006C6CEDEF27}"/>
              </a:ext>
            </a:extLst>
          </p:cNvPr>
          <p:cNvSpPr>
            <a:spLocks noGrp="1"/>
          </p:cNvSpPr>
          <p:nvPr>
            <p:ph type="title"/>
          </p:nvPr>
        </p:nvSpPr>
        <p:spPr/>
        <p:txBody>
          <a:bodyPr/>
          <a:lstStyle/>
          <a:p>
            <a:r>
              <a:rPr lang="en-US"/>
              <a:t>Early stage, 1964</a:t>
            </a:r>
          </a:p>
        </p:txBody>
      </p:sp>
      <p:sp>
        <p:nvSpPr>
          <p:cNvPr id="3" name="Content Placeholder 2">
            <a:extLst>
              <a:ext uri="{FF2B5EF4-FFF2-40B4-BE49-F238E27FC236}">
                <a16:creationId xmlns:a16="http://schemas.microsoft.com/office/drawing/2014/main" id="{181CA7AF-451F-E75C-DC70-74AFCBA7DEB2}"/>
              </a:ext>
            </a:extLst>
          </p:cNvPr>
          <p:cNvSpPr>
            <a:spLocks noGrp="1"/>
          </p:cNvSpPr>
          <p:nvPr>
            <p:ph sz="half" idx="1"/>
          </p:nvPr>
        </p:nvSpPr>
        <p:spPr/>
        <p:txBody>
          <a:bodyPr>
            <a:normAutofit/>
          </a:bodyPr>
          <a:lstStyle/>
          <a:p>
            <a:r>
              <a:rPr lang="en-US"/>
              <a:t>Eliza 1</a:t>
            </a:r>
            <a:r>
              <a:rPr lang="en-US" baseline="30000"/>
              <a:t>st</a:t>
            </a:r>
            <a:r>
              <a:rPr lang="en-US"/>
              <a:t> chatbot, MIT, Based on Rogerian psychotherapy</a:t>
            </a:r>
          </a:p>
          <a:p>
            <a:r>
              <a:rPr lang="en-US"/>
              <a:t>Pattern matching, simple dialog</a:t>
            </a:r>
          </a:p>
          <a:p>
            <a:pPr marL="0" indent="0">
              <a:buNone/>
            </a:pPr>
            <a:endParaRPr lang="en-US" err="1"/>
          </a:p>
        </p:txBody>
      </p:sp>
      <p:pic>
        <p:nvPicPr>
          <p:cNvPr id="6" name="Content Placeholder 5">
            <a:extLst>
              <a:ext uri="{FF2B5EF4-FFF2-40B4-BE49-F238E27FC236}">
                <a16:creationId xmlns:a16="http://schemas.microsoft.com/office/drawing/2014/main" id="{881141D0-1ECC-4BCA-C1BC-3F61FA2D2FC3}"/>
              </a:ext>
            </a:extLst>
          </p:cNvPr>
          <p:cNvPicPr>
            <a:picLocks noGrp="1" noChangeAspect="1"/>
          </p:cNvPicPr>
          <p:nvPr>
            <p:ph sz="half" idx="2"/>
          </p:nvPr>
        </p:nvPicPr>
        <p:blipFill>
          <a:blip r:embed="rId3"/>
          <a:stretch>
            <a:fillRect/>
          </a:stretch>
        </p:blipFill>
        <p:spPr>
          <a:xfrm>
            <a:off x="7228573" y="494750"/>
            <a:ext cx="3180948" cy="2391876"/>
          </a:xfrm>
          <a:prstGeom prst="rect">
            <a:avLst/>
          </a:prstGeom>
        </p:spPr>
      </p:pic>
      <p:pic>
        <p:nvPicPr>
          <p:cNvPr id="8" name="Picture 7" descr="A screenshot of a computer screen&#10;&#10;AI-generated content may be incorrect.">
            <a:extLst>
              <a:ext uri="{FF2B5EF4-FFF2-40B4-BE49-F238E27FC236}">
                <a16:creationId xmlns:a16="http://schemas.microsoft.com/office/drawing/2014/main" id="{63E4C08E-F2AC-ECC5-B29E-DC9ECE44B0F9}"/>
              </a:ext>
            </a:extLst>
          </p:cNvPr>
          <p:cNvPicPr>
            <a:picLocks noChangeAspect="1"/>
          </p:cNvPicPr>
          <p:nvPr/>
        </p:nvPicPr>
        <p:blipFill>
          <a:blip r:embed="rId4"/>
          <a:stretch>
            <a:fillRect/>
          </a:stretch>
        </p:blipFill>
        <p:spPr>
          <a:xfrm>
            <a:off x="2321493" y="3315250"/>
            <a:ext cx="7048500" cy="3048000"/>
          </a:xfrm>
          <a:prstGeom prst="rect">
            <a:avLst/>
          </a:prstGeom>
        </p:spPr>
      </p:pic>
    </p:spTree>
    <p:extLst>
      <p:ext uri="{BB962C8B-B14F-4D97-AF65-F5344CB8AC3E}">
        <p14:creationId xmlns:p14="http://schemas.microsoft.com/office/powerpoint/2010/main" val="1338809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1657B76-A860-7C6B-16BD-943B71B39935}"/>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Experiential Session</a:t>
            </a:r>
          </a:p>
        </p:txBody>
      </p:sp>
      <p:sp>
        <p:nvSpPr>
          <p:cNvPr id="3" name="Content Placeholder 2">
            <a:extLst>
              <a:ext uri="{FF2B5EF4-FFF2-40B4-BE49-F238E27FC236}">
                <a16:creationId xmlns:a16="http://schemas.microsoft.com/office/drawing/2014/main" id="{5996E1ED-53C8-CC9D-6E14-32D9748E5B8D}"/>
              </a:ext>
            </a:extLst>
          </p:cNvPr>
          <p:cNvSpPr>
            <a:spLocks noGrp="1"/>
          </p:cNvSpPr>
          <p:nvPr>
            <p:ph idx="1"/>
          </p:nvPr>
        </p:nvSpPr>
        <p:spPr>
          <a:xfrm>
            <a:off x="6448111" y="531557"/>
            <a:ext cx="4484536" cy="5340097"/>
          </a:xfrm>
        </p:spPr>
        <p:txBody>
          <a:bodyPr anchor="ctr">
            <a:normAutofit/>
          </a:bodyPr>
          <a:lstStyle/>
          <a:p>
            <a:pPr marL="0" indent="0">
              <a:buNone/>
            </a:pPr>
            <a:endParaRPr lang="en-US" sz="3200">
              <a:solidFill>
                <a:schemeClr val="tx2"/>
              </a:solidFill>
              <a:latin typeface="IBM Plex Sans"/>
            </a:endParaRPr>
          </a:p>
          <a:p>
            <a:pPr marL="0" indent="0">
              <a:buNone/>
            </a:pPr>
            <a:endParaRPr lang="en-US" sz="3200">
              <a:solidFill>
                <a:schemeClr val="tx2"/>
              </a:solidFill>
              <a:latin typeface="IBM Plex Sans"/>
            </a:endParaRPr>
          </a:p>
          <a:p>
            <a:pPr marL="0" indent="0">
              <a:buNone/>
            </a:pPr>
            <a:r>
              <a:rPr lang="en-US">
                <a:latin typeface="IBM Plex Sans"/>
              </a:rPr>
              <a:t>Test an AI dialog yourself for empathy and understanding</a:t>
            </a:r>
          </a:p>
          <a:p>
            <a:endParaRPr lang="en-US" sz="3200">
              <a:solidFill>
                <a:schemeClr val="tx2"/>
              </a:solidFill>
              <a:latin typeface="IBM Plex Sans"/>
            </a:endParaRPr>
          </a:p>
          <a:p>
            <a:pPr marL="457200" lvl="1" indent="0">
              <a:buNone/>
            </a:pPr>
            <a:endParaRPr lang="en-US" sz="3200">
              <a:solidFill>
                <a:schemeClr val="tx2"/>
              </a:solidFill>
              <a:effectLst/>
              <a:latin typeface="IBM Plex Sans"/>
              <a:ea typeface="Times New Roman" panose="02020603050405020304" pitchFamily="18" charset="0"/>
              <a:cs typeface="Times New Roman"/>
            </a:endParaRPr>
          </a:p>
          <a:p>
            <a:pPr marL="0" lvl="1" indent="0">
              <a:buNone/>
            </a:pPr>
            <a:r>
              <a:rPr lang="en-US">
                <a:latin typeface="IBM Plex Sans"/>
                <a:ea typeface="Times New Roman" panose="02020603050405020304" pitchFamily="18" charset="0"/>
                <a:cs typeface="Times New Roman"/>
              </a:rPr>
              <a:t>HUME AI demo</a:t>
            </a:r>
          </a:p>
          <a:p>
            <a:pPr marL="0" lvl="1" indent="0">
              <a:buNone/>
            </a:pPr>
            <a:r>
              <a:rPr lang="en-US">
                <a:latin typeface="IBM Plex Sans"/>
                <a:ea typeface="Times New Roman" panose="02020603050405020304" pitchFamily="18" charset="0"/>
                <a:cs typeface="Times New Roman"/>
              </a:rPr>
              <a:t>https://www.hume.ai/</a:t>
            </a:r>
          </a:p>
          <a:p>
            <a:endParaRPr lang="en-US" sz="3200">
              <a:solidFill>
                <a:schemeClr val="tx2"/>
              </a:solidFill>
              <a:latin typeface="IBM Plex Sans"/>
            </a:endParaRPr>
          </a:p>
        </p:txBody>
      </p:sp>
    </p:spTree>
    <p:extLst>
      <p:ext uri="{BB962C8B-B14F-4D97-AF65-F5344CB8AC3E}">
        <p14:creationId xmlns:p14="http://schemas.microsoft.com/office/powerpoint/2010/main" val="199430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D2408-2764-1AAB-DA2C-4616447305E0}"/>
              </a:ext>
            </a:extLst>
          </p:cNvPr>
          <p:cNvSpPr>
            <a:spLocks noGrp="1"/>
          </p:cNvSpPr>
          <p:nvPr>
            <p:ph type="title"/>
          </p:nvPr>
        </p:nvSpPr>
        <p:spPr>
          <a:xfrm>
            <a:off x="1171074" y="1396686"/>
            <a:ext cx="3240506" cy="4064628"/>
          </a:xfrm>
        </p:spPr>
        <p:txBody>
          <a:bodyPr>
            <a:normAutofit/>
          </a:bodyPr>
          <a:lstStyle/>
          <a:p>
            <a:r>
              <a:rPr lang="en-US" sz="4100">
                <a:solidFill>
                  <a:srgbClr val="FFFFFF"/>
                </a:solidFill>
              </a:rPr>
              <a:t>Near Future …around the corner AI developments</a:t>
            </a:r>
          </a:p>
        </p:txBody>
      </p:sp>
      <p:sp>
        <p:nvSpPr>
          <p:cNvPr id="14" name="Arc 1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9A9889E-322D-12EB-CCBB-72AF0D348F27}"/>
              </a:ext>
            </a:extLst>
          </p:cNvPr>
          <p:cNvSpPr>
            <a:spLocks noGrp="1"/>
          </p:cNvSpPr>
          <p:nvPr>
            <p:ph idx="1"/>
          </p:nvPr>
        </p:nvSpPr>
        <p:spPr>
          <a:xfrm>
            <a:off x="5370153" y="1526033"/>
            <a:ext cx="5536397" cy="3935281"/>
          </a:xfrm>
        </p:spPr>
        <p:txBody>
          <a:bodyPr vert="horz" lIns="91440" tIns="45720" rIns="91440" bIns="45720" rtlCol="0" anchor="t">
            <a:noAutofit/>
          </a:bodyPr>
          <a:lstStyle/>
          <a:p>
            <a:pPr marL="0" indent="0">
              <a:spcBef>
                <a:spcPts val="500"/>
              </a:spcBef>
              <a:buNone/>
            </a:pPr>
            <a:r>
              <a:rPr lang="en-US" sz="1600" b="1" i="0">
                <a:effectLst/>
                <a:latin typeface="IBM Plex Sans"/>
              </a:rPr>
              <a:t>Psychiatry</a:t>
            </a:r>
            <a:endParaRPr lang="en-US" sz="1600">
              <a:latin typeface="IBM Plex Sans"/>
            </a:endParaRPr>
          </a:p>
          <a:p>
            <a:pPr marL="514350" indent="-285750">
              <a:spcBef>
                <a:spcPts val="500"/>
              </a:spcBef>
            </a:pPr>
            <a:r>
              <a:rPr lang="en-US" sz="1600" b="0" i="0">
                <a:effectLst/>
                <a:latin typeface="IBM Plex Sans"/>
              </a:rPr>
              <a:t>Facial or vocal biomarker detection in diagnoses for mood disorders (e.g. depression), neurological conditions (e.g. Alzheimer’s), or psychoses (e.g. schizophrenia)</a:t>
            </a:r>
          </a:p>
          <a:p>
            <a:pPr marL="514350" indent="-285750">
              <a:spcBef>
                <a:spcPts val="500"/>
              </a:spcBef>
            </a:pPr>
            <a:r>
              <a:rPr lang="en-US" sz="1600" b="0" i="0">
                <a:effectLst/>
                <a:latin typeface="IBM Plex Sans"/>
              </a:rPr>
              <a:t>Changes in language use or expression patterns which might serve as early indicators of cognitive decline or dementia</a:t>
            </a:r>
          </a:p>
          <a:p>
            <a:pPr marL="514350" indent="-285750">
              <a:spcBef>
                <a:spcPts val="500"/>
              </a:spcBef>
            </a:pPr>
            <a:r>
              <a:rPr lang="en-US" sz="1600" b="0" i="0">
                <a:effectLst/>
                <a:latin typeface="IBM Plex Sans"/>
              </a:rPr>
              <a:t>Screening or training tools for individuals with communication disorders or other disabilities</a:t>
            </a:r>
          </a:p>
          <a:p>
            <a:pPr marL="514350" indent="-285750">
              <a:spcBef>
                <a:spcPts val="500"/>
              </a:spcBef>
            </a:pPr>
            <a:r>
              <a:rPr lang="en-US" sz="1600" b="0" i="0">
                <a:effectLst/>
                <a:latin typeface="IBM Plex Sans"/>
              </a:rPr>
              <a:t>Therapeutic applications including pain assessments, usage in counseling or psychotherapy, integration into CBT to help identify and steer patterns of thought</a:t>
            </a:r>
          </a:p>
          <a:p>
            <a:pPr marL="514350" indent="-285750">
              <a:spcBef>
                <a:spcPts val="500"/>
              </a:spcBef>
            </a:pPr>
            <a:r>
              <a:rPr lang="en-US" sz="1600" b="0" i="0">
                <a:effectLst/>
                <a:latin typeface="IBM Plex Sans"/>
              </a:rPr>
              <a:t>Analyzing language or expression patterns while using various substances including alcohol or psychedelics</a:t>
            </a:r>
          </a:p>
        </p:txBody>
      </p:sp>
    </p:spTree>
    <p:extLst>
      <p:ext uri="{BB962C8B-B14F-4D97-AF65-F5344CB8AC3E}">
        <p14:creationId xmlns:p14="http://schemas.microsoft.com/office/powerpoint/2010/main" val="4139457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AC3436-E120-AD15-2ED2-CC5282703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E56682-B22C-A9E6-E8DC-EE7BEB30C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34A8D8-870F-5BFD-55C0-137C58ECF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E0E80-82C4-BC6F-CB1D-EF45B77CF7E5}"/>
              </a:ext>
            </a:extLst>
          </p:cNvPr>
          <p:cNvSpPr>
            <a:spLocks noGrp="1"/>
          </p:cNvSpPr>
          <p:nvPr>
            <p:ph type="title"/>
          </p:nvPr>
        </p:nvSpPr>
        <p:spPr>
          <a:xfrm>
            <a:off x="1171074" y="1396686"/>
            <a:ext cx="3240506" cy="4064628"/>
          </a:xfrm>
        </p:spPr>
        <p:txBody>
          <a:bodyPr>
            <a:normAutofit/>
          </a:bodyPr>
          <a:lstStyle/>
          <a:p>
            <a:r>
              <a:rPr lang="en-US" sz="4100">
                <a:solidFill>
                  <a:srgbClr val="FFFFFF"/>
                </a:solidFill>
              </a:rPr>
              <a:t>Near Future …around the corner AI developments</a:t>
            </a:r>
          </a:p>
        </p:txBody>
      </p:sp>
      <p:sp>
        <p:nvSpPr>
          <p:cNvPr id="14" name="Arc 13">
            <a:extLst>
              <a:ext uri="{FF2B5EF4-FFF2-40B4-BE49-F238E27FC236}">
                <a16:creationId xmlns:a16="http://schemas.microsoft.com/office/drawing/2014/main" id="{142F4749-6ABA-FF5D-B85C-62FCC1F60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3B3A053-03C1-5E83-224A-1DD89EEFF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3ED625AA-281A-B836-D2BC-EF7EE2227CBC}"/>
              </a:ext>
            </a:extLst>
          </p:cNvPr>
          <p:cNvSpPr>
            <a:spLocks noGrp="1"/>
          </p:cNvSpPr>
          <p:nvPr>
            <p:ph idx="1"/>
          </p:nvPr>
        </p:nvSpPr>
        <p:spPr>
          <a:xfrm>
            <a:off x="5370153" y="1526033"/>
            <a:ext cx="5536397" cy="3935281"/>
          </a:xfrm>
        </p:spPr>
        <p:txBody>
          <a:bodyPr vert="horz" lIns="91440" tIns="45720" rIns="91440" bIns="45720" rtlCol="0" anchor="t">
            <a:normAutofit/>
          </a:bodyPr>
          <a:lstStyle/>
          <a:p>
            <a:pPr marL="0" indent="0">
              <a:lnSpc>
                <a:spcPct val="100000"/>
              </a:lnSpc>
              <a:spcBef>
                <a:spcPts val="500"/>
              </a:spcBef>
              <a:buNone/>
            </a:pPr>
            <a:r>
              <a:rPr lang="en-US" sz="1600" b="1">
                <a:solidFill>
                  <a:srgbClr val="353535"/>
                </a:solidFill>
                <a:latin typeface="IBM Plex Sans"/>
                <a:ea typeface="+mn-lt"/>
                <a:cs typeface="+mn-lt"/>
              </a:rPr>
              <a:t>AI Alignment</a:t>
            </a:r>
            <a:endParaRPr lang="en-US" sz="1600" b="0" i="0">
              <a:effectLst/>
              <a:latin typeface="IBM Plex Sans"/>
              <a:ea typeface="+mn-lt"/>
              <a:cs typeface="+mn-lt"/>
            </a:endParaRPr>
          </a:p>
          <a:p>
            <a:pPr marL="514350" indent="-285750">
              <a:lnSpc>
                <a:spcPct val="100000"/>
              </a:lnSpc>
              <a:spcBef>
                <a:spcPts val="500"/>
              </a:spcBef>
            </a:pPr>
            <a:r>
              <a:rPr lang="en-US" sz="1600">
                <a:solidFill>
                  <a:srgbClr val="353535"/>
                </a:solidFill>
                <a:latin typeface="IBM Plex Sans"/>
                <a:cs typeface="Arial"/>
              </a:rPr>
              <a:t>Proactive research into potential misuse of empathic AI and </a:t>
            </a:r>
            <a:r>
              <a:rPr lang="en-US" sz="1600" b="0" i="0">
                <a:solidFill>
                  <a:srgbClr val="353535"/>
                </a:solidFill>
                <a:effectLst/>
                <a:latin typeface="IBM Plex Sans"/>
                <a:cs typeface="Arial"/>
              </a:rPr>
              <a:t>expression </a:t>
            </a:r>
            <a:r>
              <a:rPr lang="en-US" sz="1600">
                <a:solidFill>
                  <a:srgbClr val="353535"/>
                </a:solidFill>
                <a:latin typeface="IBM Plex Sans"/>
                <a:cs typeface="Arial"/>
              </a:rPr>
              <a:t>measurement; and effective safeguards </a:t>
            </a:r>
            <a:endParaRPr lang="en-US" sz="1600" b="0" i="0">
              <a:effectLst/>
              <a:latin typeface="IBM Plex Sans"/>
              <a:cs typeface="Arial"/>
            </a:endParaRPr>
          </a:p>
          <a:p>
            <a:pPr marL="514350" indent="-285750">
              <a:lnSpc>
                <a:spcPct val="100000"/>
              </a:lnSpc>
              <a:spcBef>
                <a:spcPts val="500"/>
              </a:spcBef>
            </a:pPr>
            <a:r>
              <a:rPr lang="en-US" sz="1600">
                <a:solidFill>
                  <a:srgbClr val="353535"/>
                </a:solidFill>
                <a:latin typeface="IBM Plex Sans"/>
                <a:cs typeface="Arial"/>
              </a:rPr>
              <a:t>Measuring AI’s empathy </a:t>
            </a:r>
            <a:r>
              <a:rPr lang="en-US" sz="1600" b="0" i="0">
                <a:solidFill>
                  <a:srgbClr val="353535"/>
                </a:solidFill>
                <a:effectLst/>
                <a:latin typeface="IBM Plex Sans"/>
                <a:cs typeface="Arial"/>
              </a:rPr>
              <a:t>or </a:t>
            </a:r>
            <a:r>
              <a:rPr lang="en-US" sz="1600">
                <a:solidFill>
                  <a:srgbClr val="353535"/>
                </a:solidFill>
                <a:latin typeface="IBM Plex Sans"/>
                <a:cs typeface="Arial"/>
              </a:rPr>
              <a:t>impact on human well-being </a:t>
            </a:r>
            <a:endParaRPr lang="en-US" sz="1600" b="0" i="0">
              <a:effectLst/>
              <a:latin typeface="IBM Plex Sans"/>
              <a:cs typeface="Arial"/>
            </a:endParaRPr>
          </a:p>
          <a:p>
            <a:pPr marL="514350" indent="-285750">
              <a:lnSpc>
                <a:spcPct val="100000"/>
              </a:lnSpc>
              <a:spcBef>
                <a:spcPts val="500"/>
              </a:spcBef>
            </a:pPr>
            <a:r>
              <a:rPr lang="en-US" sz="1600">
                <a:solidFill>
                  <a:srgbClr val="353535"/>
                </a:solidFill>
                <a:latin typeface="IBM Plex Sans"/>
                <a:cs typeface="Arial"/>
              </a:rPr>
              <a:t>Applying Hume’s expression measurement and custom model APIs </a:t>
            </a:r>
            <a:r>
              <a:rPr lang="en-US" sz="1600" b="0" i="0">
                <a:solidFill>
                  <a:srgbClr val="353535"/>
                </a:solidFill>
                <a:effectLst/>
                <a:latin typeface="IBM Plex Sans"/>
                <a:cs typeface="Arial"/>
              </a:rPr>
              <a:t>to identify and </a:t>
            </a:r>
            <a:r>
              <a:rPr lang="en-US" sz="1600">
                <a:solidFill>
                  <a:srgbClr val="353535"/>
                </a:solidFill>
                <a:latin typeface="IBM Plex Sans"/>
                <a:cs typeface="Arial"/>
              </a:rPr>
              <a:t>mitigate biases in AI systems</a:t>
            </a:r>
            <a:endParaRPr lang="en-US" sz="1600">
              <a:latin typeface="IBM Plex Sans"/>
            </a:endParaRPr>
          </a:p>
        </p:txBody>
      </p:sp>
    </p:spTree>
    <p:extLst>
      <p:ext uri="{BB962C8B-B14F-4D97-AF65-F5344CB8AC3E}">
        <p14:creationId xmlns:p14="http://schemas.microsoft.com/office/powerpoint/2010/main" val="3373806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12850C-C962-A5FC-D136-B8413B9B03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AF98C2-C5A6-3959-9E67-F46D5924D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E3F967-DD3A-B301-FA5C-C3A7FC213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1F6FA-5BF1-15F0-803A-2238F32EF55D}"/>
              </a:ext>
            </a:extLst>
          </p:cNvPr>
          <p:cNvSpPr>
            <a:spLocks noGrp="1"/>
          </p:cNvSpPr>
          <p:nvPr>
            <p:ph type="title"/>
          </p:nvPr>
        </p:nvSpPr>
        <p:spPr>
          <a:xfrm>
            <a:off x="1171074" y="1396686"/>
            <a:ext cx="3240506" cy="4064628"/>
          </a:xfrm>
        </p:spPr>
        <p:txBody>
          <a:bodyPr>
            <a:normAutofit/>
          </a:bodyPr>
          <a:lstStyle/>
          <a:p>
            <a:r>
              <a:rPr lang="en-US" sz="4100">
                <a:solidFill>
                  <a:srgbClr val="FFFFFF"/>
                </a:solidFill>
              </a:rPr>
              <a:t>Near Future …around the corner AI developments</a:t>
            </a:r>
          </a:p>
        </p:txBody>
      </p:sp>
      <p:sp>
        <p:nvSpPr>
          <p:cNvPr id="14" name="Arc 13">
            <a:extLst>
              <a:ext uri="{FF2B5EF4-FFF2-40B4-BE49-F238E27FC236}">
                <a16:creationId xmlns:a16="http://schemas.microsoft.com/office/drawing/2014/main" id="{5E7CF151-C00E-CE83-1113-336AC2727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2E66DE5-9DB6-08E9-6E65-1D05C307B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3D4DCE55-9E92-EE6F-40F4-CCE36106BEA9}"/>
              </a:ext>
            </a:extLst>
          </p:cNvPr>
          <p:cNvSpPr>
            <a:spLocks noGrp="1"/>
          </p:cNvSpPr>
          <p:nvPr>
            <p:ph idx="1"/>
          </p:nvPr>
        </p:nvSpPr>
        <p:spPr>
          <a:xfrm>
            <a:off x="5370153" y="1526033"/>
            <a:ext cx="5536397" cy="3935281"/>
          </a:xfrm>
        </p:spPr>
        <p:txBody>
          <a:bodyPr vert="horz" lIns="91440" tIns="45720" rIns="91440" bIns="45720" rtlCol="0" anchor="t">
            <a:noAutofit/>
          </a:bodyPr>
          <a:lstStyle/>
          <a:p>
            <a:pPr marL="0" indent="0">
              <a:lnSpc>
                <a:spcPct val="100000"/>
              </a:lnSpc>
              <a:spcBef>
                <a:spcPts val="500"/>
              </a:spcBef>
              <a:buNone/>
            </a:pPr>
            <a:r>
              <a:rPr lang="en-US" sz="1600" b="1">
                <a:solidFill>
                  <a:srgbClr val="353535"/>
                </a:solidFill>
                <a:latin typeface="IBM Plex Sans"/>
                <a:ea typeface="+mn-lt"/>
                <a:cs typeface="+mn-lt"/>
              </a:rPr>
              <a:t>Emotion Science</a:t>
            </a:r>
            <a:endParaRPr lang="en-US" sz="1600">
              <a:latin typeface="IBM Plex Sans"/>
              <a:ea typeface="+mn-lt"/>
              <a:cs typeface="+mn-lt"/>
            </a:endParaRPr>
          </a:p>
          <a:p>
            <a:pPr marL="514350" indent="-285750">
              <a:lnSpc>
                <a:spcPct val="100000"/>
              </a:lnSpc>
              <a:spcBef>
                <a:spcPts val="500"/>
              </a:spcBef>
            </a:pPr>
            <a:r>
              <a:rPr lang="en-US" sz="1600">
                <a:solidFill>
                  <a:srgbClr val="353535"/>
                </a:solidFill>
                <a:latin typeface="IBM Plex Sans"/>
                <a:cs typeface="Arial"/>
              </a:rPr>
              <a:t>Applying semantic space theory to affective neuroscience to understand emotional processing </a:t>
            </a:r>
            <a:r>
              <a:rPr lang="en-US" sz="1600" b="0" i="0">
                <a:solidFill>
                  <a:srgbClr val="353535"/>
                </a:solidFill>
                <a:effectLst/>
                <a:latin typeface="IBM Plex Sans"/>
                <a:cs typeface="Arial"/>
              </a:rPr>
              <a:t>in </a:t>
            </a:r>
            <a:r>
              <a:rPr lang="en-US" sz="1600">
                <a:solidFill>
                  <a:srgbClr val="353535"/>
                </a:solidFill>
                <a:latin typeface="IBM Plex Sans"/>
                <a:cs typeface="Arial"/>
              </a:rPr>
              <a:t>the brain</a:t>
            </a:r>
            <a:endParaRPr lang="en-US" sz="1600">
              <a:latin typeface="IBM Plex Sans"/>
              <a:cs typeface="Arial"/>
            </a:endParaRPr>
          </a:p>
          <a:p>
            <a:pPr marL="514350" indent="-285750">
              <a:lnSpc>
                <a:spcPct val="100000"/>
              </a:lnSpc>
              <a:spcBef>
                <a:spcPts val="500"/>
              </a:spcBef>
            </a:pPr>
            <a:r>
              <a:rPr lang="en-US" sz="1600">
                <a:solidFill>
                  <a:srgbClr val="353535"/>
                </a:solidFill>
                <a:latin typeface="IBM Plex Sans"/>
                <a:cs typeface="Arial"/>
              </a:rPr>
              <a:t>Deepening cross-cultural research </a:t>
            </a:r>
            <a:r>
              <a:rPr lang="en-US" sz="1600" b="0" i="0">
                <a:solidFill>
                  <a:srgbClr val="353535"/>
                </a:solidFill>
                <a:effectLst/>
                <a:latin typeface="IBM Plex Sans"/>
                <a:cs typeface="Arial"/>
              </a:rPr>
              <a:t>for </a:t>
            </a:r>
            <a:r>
              <a:rPr lang="en-US" sz="1600">
                <a:solidFill>
                  <a:srgbClr val="353535"/>
                </a:solidFill>
                <a:latin typeface="IBM Plex Sans"/>
                <a:cs typeface="Arial"/>
              </a:rPr>
              <a:t>more inclusive emotion science and, by extension, empathic AI</a:t>
            </a:r>
            <a:endParaRPr lang="en-US" sz="1600" b="0" i="0">
              <a:effectLst/>
              <a:latin typeface="IBM Plex Sans"/>
              <a:cs typeface="Arial"/>
            </a:endParaRPr>
          </a:p>
          <a:p>
            <a:pPr marL="514350" indent="-285750">
              <a:lnSpc>
                <a:spcPct val="100000"/>
              </a:lnSpc>
              <a:spcBef>
                <a:spcPts val="500"/>
              </a:spcBef>
            </a:pPr>
            <a:r>
              <a:rPr lang="en-US" sz="1600">
                <a:solidFill>
                  <a:srgbClr val="353535"/>
                </a:solidFill>
                <a:latin typeface="IBM Plex Sans"/>
                <a:cs typeface="Arial"/>
              </a:rPr>
              <a:t>Analysis </a:t>
            </a:r>
            <a:r>
              <a:rPr lang="en-US" sz="1600" b="0" i="0">
                <a:solidFill>
                  <a:srgbClr val="353535"/>
                </a:solidFill>
                <a:effectLst/>
                <a:latin typeface="IBM Plex Sans"/>
                <a:cs typeface="Arial"/>
              </a:rPr>
              <a:t>of </a:t>
            </a:r>
            <a:r>
              <a:rPr lang="en-US" sz="1600">
                <a:solidFill>
                  <a:srgbClr val="353535"/>
                </a:solidFill>
                <a:latin typeface="IBM Plex Sans"/>
                <a:cs typeface="Arial"/>
              </a:rPr>
              <a:t>media such as historical documents, art, music, poetry, </a:t>
            </a:r>
            <a:r>
              <a:rPr lang="en-US" sz="1600" b="0" i="0">
                <a:solidFill>
                  <a:srgbClr val="353535"/>
                </a:solidFill>
                <a:effectLst/>
                <a:latin typeface="IBM Plex Sans"/>
                <a:cs typeface="Arial"/>
              </a:rPr>
              <a:t>or </a:t>
            </a:r>
            <a:r>
              <a:rPr lang="en-US" sz="1600">
                <a:solidFill>
                  <a:srgbClr val="353535"/>
                </a:solidFill>
                <a:latin typeface="IBM Plex Sans"/>
                <a:cs typeface="Arial"/>
              </a:rPr>
              <a:t>movies; historical trends </a:t>
            </a:r>
            <a:r>
              <a:rPr lang="en-US" sz="1600" b="0" i="0">
                <a:solidFill>
                  <a:srgbClr val="353535"/>
                </a:solidFill>
                <a:effectLst/>
                <a:latin typeface="IBM Plex Sans"/>
                <a:cs typeface="Arial"/>
              </a:rPr>
              <a:t>or </a:t>
            </a:r>
            <a:r>
              <a:rPr lang="en-US" sz="1600">
                <a:solidFill>
                  <a:srgbClr val="353535"/>
                </a:solidFill>
                <a:latin typeface="IBM Plex Sans"/>
                <a:cs typeface="Arial"/>
              </a:rPr>
              <a:t>social movements; emotions depicted in art across time</a:t>
            </a:r>
            <a:endParaRPr lang="en-US" sz="1600" b="0" i="0">
              <a:effectLst/>
              <a:latin typeface="IBM Plex Sans"/>
              <a:cs typeface="Arial"/>
            </a:endParaRPr>
          </a:p>
          <a:p>
            <a:pPr marL="514350" indent="-285750">
              <a:lnSpc>
                <a:spcPct val="100000"/>
              </a:lnSpc>
              <a:spcBef>
                <a:spcPts val="500"/>
              </a:spcBef>
            </a:pPr>
            <a:r>
              <a:rPr lang="en-US" sz="1600">
                <a:solidFill>
                  <a:srgbClr val="353535"/>
                </a:solidFill>
                <a:latin typeface="IBM Plex Sans"/>
                <a:cs typeface="Arial"/>
              </a:rPr>
              <a:t>Contemplative studies (mind wandering, creativity</a:t>
            </a:r>
            <a:r>
              <a:rPr lang="en-US" sz="1600" b="0" i="0">
                <a:solidFill>
                  <a:srgbClr val="353535"/>
                </a:solidFill>
                <a:effectLst/>
                <a:latin typeface="IBM Plex Sans"/>
                <a:cs typeface="Arial"/>
              </a:rPr>
              <a:t>, </a:t>
            </a:r>
            <a:r>
              <a:rPr lang="en-US" sz="1600">
                <a:solidFill>
                  <a:srgbClr val="353535"/>
                </a:solidFill>
                <a:latin typeface="IBM Plex Sans"/>
                <a:cs typeface="Arial"/>
              </a:rPr>
              <a:t>enlightenment</a:t>
            </a:r>
            <a:r>
              <a:rPr lang="en-US" sz="1600" b="0" i="0">
                <a:solidFill>
                  <a:srgbClr val="353535"/>
                </a:solidFill>
                <a:effectLst/>
                <a:latin typeface="IBM Plex Sans"/>
                <a:cs typeface="Arial"/>
              </a:rPr>
              <a:t>, </a:t>
            </a:r>
            <a:r>
              <a:rPr lang="en-US" sz="1600">
                <a:solidFill>
                  <a:srgbClr val="353535"/>
                </a:solidFill>
                <a:latin typeface="IBM Plex Sans"/>
                <a:cs typeface="Arial"/>
              </a:rPr>
              <a:t>meditation) </a:t>
            </a:r>
            <a:r>
              <a:rPr lang="en-US" sz="1600" b="0" i="0">
                <a:solidFill>
                  <a:srgbClr val="353535"/>
                </a:solidFill>
                <a:effectLst/>
                <a:latin typeface="IBM Plex Sans"/>
                <a:cs typeface="Arial"/>
              </a:rPr>
              <a:t>and </a:t>
            </a:r>
            <a:r>
              <a:rPr lang="en-US" sz="1600">
                <a:solidFill>
                  <a:srgbClr val="353535"/>
                </a:solidFill>
                <a:latin typeface="IBM Plex Sans"/>
                <a:cs typeface="Arial"/>
              </a:rPr>
              <a:t>studying the therapeutic effects </a:t>
            </a:r>
            <a:r>
              <a:rPr lang="en-US" sz="1600" b="0" i="0">
                <a:solidFill>
                  <a:srgbClr val="353535"/>
                </a:solidFill>
                <a:effectLst/>
                <a:latin typeface="IBM Plex Sans"/>
                <a:cs typeface="Arial"/>
              </a:rPr>
              <a:t>of </a:t>
            </a:r>
            <a:r>
              <a:rPr lang="en-US" sz="1600">
                <a:solidFill>
                  <a:srgbClr val="353535"/>
                </a:solidFill>
                <a:latin typeface="IBM Plex Sans"/>
                <a:cs typeface="Arial"/>
              </a:rPr>
              <a:t>contemplative practice or mapping </a:t>
            </a:r>
            <a:r>
              <a:rPr lang="en-US" sz="1600" b="0" i="0">
                <a:solidFill>
                  <a:srgbClr val="353535"/>
                </a:solidFill>
                <a:effectLst/>
                <a:latin typeface="IBM Plex Sans"/>
                <a:cs typeface="Arial"/>
              </a:rPr>
              <a:t>thought</a:t>
            </a:r>
            <a:r>
              <a:rPr lang="en-US" sz="1600">
                <a:solidFill>
                  <a:srgbClr val="353535"/>
                </a:solidFill>
                <a:latin typeface="IBM Plex Sans"/>
                <a:cs typeface="Arial"/>
              </a:rPr>
              <a:t> processes </a:t>
            </a:r>
            <a:endParaRPr lang="en-US" sz="1600" b="0" i="0">
              <a:effectLst/>
              <a:latin typeface="IBM Plex Sans"/>
              <a:cs typeface="Arial"/>
            </a:endParaRPr>
          </a:p>
          <a:p>
            <a:pPr marL="514350" indent="-285750">
              <a:lnSpc>
                <a:spcPct val="100000"/>
              </a:lnSpc>
              <a:spcBef>
                <a:spcPts val="500"/>
              </a:spcBef>
            </a:pPr>
            <a:r>
              <a:rPr lang="en-US" sz="1600">
                <a:solidFill>
                  <a:srgbClr val="353535"/>
                </a:solidFill>
                <a:latin typeface="IBM Plex Sans"/>
                <a:cs typeface="Arial"/>
              </a:rPr>
              <a:t>Child development studies to investigate how children develop emotional concepts, empathy, and associated </a:t>
            </a:r>
            <a:r>
              <a:rPr lang="en-US" sz="1600" b="0" i="0">
                <a:solidFill>
                  <a:srgbClr val="353535"/>
                </a:solidFill>
                <a:effectLst/>
                <a:latin typeface="IBM Plex Sans"/>
                <a:cs typeface="Arial"/>
              </a:rPr>
              <a:t>language </a:t>
            </a:r>
            <a:r>
              <a:rPr lang="en-US" sz="1600">
                <a:solidFill>
                  <a:srgbClr val="353535"/>
                </a:solidFill>
                <a:latin typeface="IBM Plex Sans"/>
                <a:cs typeface="Arial"/>
              </a:rPr>
              <a:t>skills over time</a:t>
            </a:r>
            <a:endParaRPr lang="en-US" sz="1600">
              <a:latin typeface="IBM Plex Sans"/>
            </a:endParaRPr>
          </a:p>
        </p:txBody>
      </p:sp>
    </p:spTree>
    <p:extLst>
      <p:ext uri="{BB962C8B-B14F-4D97-AF65-F5344CB8AC3E}">
        <p14:creationId xmlns:p14="http://schemas.microsoft.com/office/powerpoint/2010/main" val="489354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2D300-6D38-7BD1-DF8A-B7E57CE6DBE7}"/>
              </a:ext>
            </a:extLst>
          </p:cNvPr>
          <p:cNvSpPr>
            <a:spLocks noGrp="1"/>
          </p:cNvSpPr>
          <p:nvPr>
            <p:ph type="title"/>
          </p:nvPr>
        </p:nvSpPr>
        <p:spPr>
          <a:xfrm>
            <a:off x="6657715" y="467271"/>
            <a:ext cx="4710402" cy="2052522"/>
          </a:xfrm>
        </p:spPr>
        <p:txBody>
          <a:bodyPr anchor="b">
            <a:normAutofit/>
          </a:bodyPr>
          <a:lstStyle/>
          <a:p>
            <a:r>
              <a:rPr lang="en-US" sz="5400"/>
              <a:t>Parting thoughts</a:t>
            </a: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ith a beard&#10;&#10;AI-generated content may be incorrect.">
            <a:extLst>
              <a:ext uri="{FF2B5EF4-FFF2-40B4-BE49-F238E27FC236}">
                <a16:creationId xmlns:a16="http://schemas.microsoft.com/office/drawing/2014/main" id="{8CAA378A-3B11-AF0E-F276-FCFF579F6506}"/>
              </a:ext>
            </a:extLst>
          </p:cNvPr>
          <p:cNvPicPr>
            <a:picLocks noChangeAspect="1"/>
          </p:cNvPicPr>
          <p:nvPr/>
        </p:nvPicPr>
        <p:blipFill>
          <a:blip r:embed="rId2"/>
          <a:srcRect l="19000" r="1"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A464ABF-A3D9-F609-4374-92008A1BB79D}"/>
              </a:ext>
            </a:extLst>
          </p:cNvPr>
          <p:cNvSpPr>
            <a:spLocks noGrp="1"/>
          </p:cNvSpPr>
          <p:nvPr>
            <p:ph idx="1"/>
          </p:nvPr>
        </p:nvSpPr>
        <p:spPr>
          <a:xfrm>
            <a:off x="6657715" y="2990818"/>
            <a:ext cx="4195673" cy="2913872"/>
          </a:xfrm>
        </p:spPr>
        <p:txBody>
          <a:bodyPr vert="horz" lIns="91440" tIns="45720" rIns="91440" bIns="45720" rtlCol="0" anchor="t">
            <a:normAutofit/>
          </a:bodyPr>
          <a:lstStyle/>
          <a:p>
            <a:pPr marL="0" indent="0">
              <a:buNone/>
            </a:pPr>
            <a:r>
              <a:rPr lang="en-US" sz="2000" dirty="0">
                <a:solidFill>
                  <a:schemeClr val="tx1">
                    <a:alpha val="80000"/>
                  </a:schemeClr>
                </a:solidFill>
              </a:rPr>
              <a:t>"AI doesn’t suffer or feel or die. This is of primary importance to conscious beings. "   </a:t>
            </a:r>
          </a:p>
          <a:p>
            <a:pPr marL="0" indent="0">
              <a:buNone/>
            </a:pPr>
            <a:r>
              <a:rPr lang="en-US" sz="2000" dirty="0">
                <a:solidFill>
                  <a:schemeClr val="tx1">
                    <a:alpha val="80000"/>
                  </a:schemeClr>
                </a:solidFill>
              </a:rPr>
              <a:t>Iain McGilchrist, </a:t>
            </a:r>
            <a:r>
              <a:rPr lang="en-US" sz="2000" i="1" dirty="0">
                <a:solidFill>
                  <a:schemeClr val="tx1">
                    <a:alpha val="80000"/>
                  </a:schemeClr>
                </a:solidFill>
              </a:rPr>
              <a:t>The Matter of Things</a:t>
            </a:r>
          </a:p>
          <a:p>
            <a:endParaRPr lang="en-US" sz="2000" b="0" i="0" dirty="0">
              <a:solidFill>
                <a:schemeClr val="tx1">
                  <a:alpha val="80000"/>
                </a:schemeClr>
              </a:solidFill>
              <a:effectLst/>
              <a:latin typeface="system-ui"/>
            </a:endParaRPr>
          </a:p>
          <a:p>
            <a:endParaRPr lang="en-US" sz="2000" dirty="0">
              <a:solidFill>
                <a:schemeClr val="tx1">
                  <a:alpha val="80000"/>
                </a:schemeClr>
              </a:solidFill>
            </a:endParaRPr>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67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E814B-B0D7-4AB1-95E3-47C5919EF2A2}"/>
              </a:ext>
            </a:extLst>
          </p:cNvPr>
          <p:cNvPicPr>
            <a:picLocks noChangeAspect="1"/>
          </p:cNvPicPr>
          <p:nvPr/>
        </p:nvPicPr>
        <p:blipFill>
          <a:blip r:embed="rId2"/>
          <a:stretch>
            <a:fillRect/>
          </a:stretch>
        </p:blipFill>
        <p:spPr>
          <a:xfrm>
            <a:off x="4632960" y="2879056"/>
            <a:ext cx="4902200" cy="3261360"/>
          </a:xfrm>
          <a:prstGeom prst="rect">
            <a:avLst/>
          </a:prstGeom>
        </p:spPr>
      </p:pic>
      <p:sp>
        <p:nvSpPr>
          <p:cNvPr id="5" name="TextBox 4">
            <a:extLst>
              <a:ext uri="{FF2B5EF4-FFF2-40B4-BE49-F238E27FC236}">
                <a16:creationId xmlns:a16="http://schemas.microsoft.com/office/drawing/2014/main" id="{3D69E319-C7B7-E707-A23E-6BF18DC7A72F}"/>
              </a:ext>
            </a:extLst>
          </p:cNvPr>
          <p:cNvSpPr txBox="1"/>
          <p:nvPr/>
        </p:nvSpPr>
        <p:spPr>
          <a:xfrm>
            <a:off x="1322173" y="531341"/>
            <a:ext cx="8662086" cy="2308324"/>
          </a:xfrm>
          <a:prstGeom prst="rect">
            <a:avLst/>
          </a:prstGeom>
          <a:noFill/>
        </p:spPr>
        <p:txBody>
          <a:bodyPr wrap="square" lIns="91440" tIns="45720" rIns="91440" bIns="45720" rtlCol="0" anchor="t">
            <a:spAutoFit/>
          </a:bodyPr>
          <a:lstStyle/>
          <a:p>
            <a:r>
              <a:rPr lang="en-US" sz="2400" b="0" i="0" dirty="0">
                <a:solidFill>
                  <a:srgbClr val="333333"/>
                </a:solidFill>
                <a:effectLst/>
                <a:latin typeface="Source Sans Pro"/>
                <a:ea typeface="Source Sans Pro"/>
              </a:rPr>
              <a:t>Historian Yuval Noah Harari says that we are at a critical turning point</a:t>
            </a:r>
            <a:r>
              <a:rPr lang="en-US" sz="2400" dirty="0">
                <a:solidFill>
                  <a:srgbClr val="333333"/>
                </a:solidFill>
                <a:latin typeface="Source Sans Pro"/>
                <a:ea typeface="Source Sans Pro"/>
              </a:rPr>
              <a:t>…o</a:t>
            </a:r>
            <a:r>
              <a:rPr lang="en-US" sz="2400" b="0" i="0" dirty="0">
                <a:solidFill>
                  <a:srgbClr val="333333"/>
                </a:solidFill>
                <a:effectLst/>
                <a:latin typeface="Source Sans Pro"/>
                <a:ea typeface="Source Sans Pro"/>
              </a:rPr>
              <a:t>ne in which AI’s ability to generate cultural artifacts threatens humanity’s role as the shapers of history.</a:t>
            </a:r>
            <a:r>
              <a:rPr lang="en-US" b="0" i="0" dirty="0">
                <a:solidFill>
                  <a:srgbClr val="333333"/>
                </a:solidFill>
                <a:effectLst/>
                <a:latin typeface="Source Sans Pro"/>
                <a:ea typeface="Source Sans Pro"/>
              </a:rPr>
              <a:t> </a:t>
            </a:r>
            <a:endParaRPr lang="en-US" sz="2400" dirty="0">
              <a:solidFill>
                <a:srgbClr val="000000"/>
              </a:solidFill>
              <a:latin typeface="Source Sans Pro"/>
              <a:ea typeface="Source Sans Pro"/>
            </a:endParaRPr>
          </a:p>
          <a:p>
            <a:endParaRPr lang="en-US" sz="2400" dirty="0">
              <a:solidFill>
                <a:srgbClr val="333333"/>
              </a:solidFill>
              <a:latin typeface="Source Sans Pro"/>
              <a:ea typeface="Source Sans Pro"/>
            </a:endParaRPr>
          </a:p>
          <a:p>
            <a:r>
              <a:rPr lang="en-US" sz="2400" b="1" i="0" dirty="0">
                <a:solidFill>
                  <a:srgbClr val="333333"/>
                </a:solidFill>
                <a:effectLst/>
                <a:latin typeface="Source Sans Pro"/>
                <a:ea typeface="Source Sans Pro"/>
              </a:rPr>
              <a:t>History will still go on, but will it be the story of people or</a:t>
            </a:r>
            <a:r>
              <a:rPr lang="en-US" sz="2400" b="1" dirty="0">
                <a:solidFill>
                  <a:srgbClr val="333333"/>
                </a:solidFill>
                <a:latin typeface="Source Sans Pro"/>
                <a:ea typeface="Source Sans Pro"/>
              </a:rPr>
              <a:t> </a:t>
            </a:r>
            <a:r>
              <a:rPr lang="en-US" sz="2400" b="1" i="0" dirty="0">
                <a:solidFill>
                  <a:srgbClr val="333333"/>
                </a:solidFill>
                <a:effectLst/>
                <a:latin typeface="Source Sans Pro"/>
                <a:ea typeface="Source Sans Pro"/>
              </a:rPr>
              <a:t>alien </a:t>
            </a:r>
            <a:r>
              <a:rPr lang="en-US" sz="2400" b="1" dirty="0">
                <a:solidFill>
                  <a:srgbClr val="333333"/>
                </a:solidFill>
                <a:latin typeface="Source Sans Pro"/>
                <a:ea typeface="Source Sans Pro"/>
              </a:rPr>
              <a:t>"</a:t>
            </a:r>
            <a:r>
              <a:rPr lang="en-US" sz="2400" b="1" i="0" dirty="0">
                <a:solidFill>
                  <a:srgbClr val="333333"/>
                </a:solidFill>
                <a:effectLst/>
                <a:latin typeface="Source Sans Pro"/>
                <a:ea typeface="Source Sans Pro"/>
              </a:rPr>
              <a:t>AI agents</a:t>
            </a:r>
            <a:r>
              <a:rPr lang="en-US" sz="2400" b="1">
                <a:solidFill>
                  <a:srgbClr val="333333"/>
                </a:solidFill>
                <a:latin typeface="Source Sans Pro"/>
                <a:ea typeface="Source Sans Pro"/>
              </a:rPr>
              <a:t>?"</a:t>
            </a:r>
            <a:endParaRPr lang="en-US" sz="2400" b="1" dirty="0">
              <a:latin typeface="Source Sans Pro"/>
              <a:ea typeface="Source Sans Pro"/>
            </a:endParaRPr>
          </a:p>
        </p:txBody>
      </p:sp>
    </p:spTree>
    <p:extLst>
      <p:ext uri="{BB962C8B-B14F-4D97-AF65-F5344CB8AC3E}">
        <p14:creationId xmlns:p14="http://schemas.microsoft.com/office/powerpoint/2010/main" val="3886551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178D4E-EEF5-6805-4EF2-AD612E8AC9F6}"/>
              </a:ext>
            </a:extLst>
          </p:cNvPr>
          <p:cNvSpPr txBox="1"/>
          <p:nvPr/>
        </p:nvSpPr>
        <p:spPr>
          <a:xfrm>
            <a:off x="843253" y="3919393"/>
            <a:ext cx="323088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33333"/>
                </a:solidFill>
                <a:ea typeface="+mn-lt"/>
                <a:cs typeface="+mn-lt"/>
              </a:rPr>
              <a:t>Minsky views the brain as a machine whose functioning can be studied and replicated in a computer, which would teach us, in turn, to better understand the human brain and higher-level mental functions. This quote is from an interview at the BBVA Frontiers of Knowledge Awards, 2014.</a:t>
            </a:r>
            <a:endParaRPr lang="en-US"/>
          </a:p>
        </p:txBody>
      </p:sp>
      <p:sp>
        <p:nvSpPr>
          <p:cNvPr id="4" name="TextBox 3">
            <a:extLst>
              <a:ext uri="{FF2B5EF4-FFF2-40B4-BE49-F238E27FC236}">
                <a16:creationId xmlns:a16="http://schemas.microsoft.com/office/drawing/2014/main" id="{E5705362-8918-E236-60A6-19B4001152DB}"/>
              </a:ext>
            </a:extLst>
          </p:cNvPr>
          <p:cNvSpPr txBox="1"/>
          <p:nvPr/>
        </p:nvSpPr>
        <p:spPr>
          <a:xfrm>
            <a:off x="441960" y="868680"/>
            <a:ext cx="1058672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"Right now, one thing is sure: there is something wrong with any claim to know, today, of any basic differences between the minds of men and those of possible machines."</a:t>
            </a:r>
          </a:p>
          <a:p>
            <a:endParaRPr lang="en-US" dirty="0"/>
          </a:p>
          <a:p>
            <a:r>
              <a:rPr lang="en-US" dirty="0"/>
              <a:t>      </a:t>
            </a:r>
            <a:r>
              <a:rPr lang="en-US" sz="2400" dirty="0"/>
              <a:t>Marvin Minsky, co-founder of the IA Lab, MIT </a:t>
            </a:r>
          </a:p>
          <a:p>
            <a:r>
              <a:rPr lang="en-US" sz="2400" dirty="0"/>
              <a:t>     father of Artificial Intelligence</a:t>
            </a:r>
            <a:endParaRPr lang="en-US" dirty="0"/>
          </a:p>
        </p:txBody>
      </p:sp>
      <p:pic>
        <p:nvPicPr>
          <p:cNvPr id="8" name="Picture 7" descr="A person wearing glasses and a green jacket&#10;&#10;AI-generated content may be incorrect.">
            <a:extLst>
              <a:ext uri="{FF2B5EF4-FFF2-40B4-BE49-F238E27FC236}">
                <a16:creationId xmlns:a16="http://schemas.microsoft.com/office/drawing/2014/main" id="{D62397E9-DF65-9BBA-28C5-84A95958E2A6}"/>
              </a:ext>
            </a:extLst>
          </p:cNvPr>
          <p:cNvPicPr>
            <a:picLocks noChangeAspect="1"/>
          </p:cNvPicPr>
          <p:nvPr/>
        </p:nvPicPr>
        <p:blipFill>
          <a:blip r:embed="rId3"/>
          <a:stretch>
            <a:fillRect/>
          </a:stretch>
        </p:blipFill>
        <p:spPr>
          <a:xfrm>
            <a:off x="5353050" y="3295015"/>
            <a:ext cx="2776220" cy="3051810"/>
          </a:xfrm>
          <a:prstGeom prst="rect">
            <a:avLst/>
          </a:prstGeom>
        </p:spPr>
      </p:pic>
    </p:spTree>
    <p:extLst>
      <p:ext uri="{BB962C8B-B14F-4D97-AF65-F5344CB8AC3E}">
        <p14:creationId xmlns:p14="http://schemas.microsoft.com/office/powerpoint/2010/main" val="1308932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6EABE5-0E80-5BB3-0911-F7B446BC7BCA}"/>
              </a:ext>
            </a:extLst>
          </p:cNvPr>
          <p:cNvSpPr>
            <a:spLocks noGrp="1"/>
          </p:cNvSpPr>
          <p:nvPr>
            <p:ph idx="1"/>
          </p:nvPr>
        </p:nvSpPr>
        <p:spPr>
          <a:xfrm>
            <a:off x="761802" y="2743200"/>
            <a:ext cx="4646905" cy="3613149"/>
          </a:xfrm>
        </p:spPr>
        <p:txBody>
          <a:bodyPr vert="horz" lIns="91440" tIns="45720" rIns="91440" bIns="45720" rtlCol="0" anchor="ctr">
            <a:normAutofit/>
          </a:bodyPr>
          <a:lstStyle/>
          <a:p>
            <a:pPr marL="0" indent="0">
              <a:buNone/>
            </a:pPr>
            <a:r>
              <a:rPr lang="en-US" sz="2000">
                <a:ea typeface="+mn-lt"/>
                <a:cs typeface="+mn-lt"/>
              </a:rPr>
              <a:t>The human brain contains approximately </a:t>
            </a:r>
            <a:r>
              <a:rPr lang="en-US" sz="2000"/>
              <a:t>86 billion</a:t>
            </a:r>
            <a:r>
              <a:rPr lang="en-US" sz="2000">
                <a:ea typeface="+mn-lt"/>
                <a:cs typeface="+mn-lt"/>
              </a:rPr>
              <a:t> neurons, which are connected to each other by over 100 trillion synapses.</a:t>
            </a:r>
            <a:endParaRPr lang="en-US" sz="2000"/>
          </a:p>
        </p:txBody>
      </p:sp>
      <p:pic>
        <p:nvPicPr>
          <p:cNvPr id="4" name="Picture 3" descr="A digital image of a brain&#10;&#10;AI-generated content may be incorrect.">
            <a:extLst>
              <a:ext uri="{FF2B5EF4-FFF2-40B4-BE49-F238E27FC236}">
                <a16:creationId xmlns:a16="http://schemas.microsoft.com/office/drawing/2014/main" id="{19902DD1-2CAC-8B9D-B42E-187B2EC59719}"/>
              </a:ext>
            </a:extLst>
          </p:cNvPr>
          <p:cNvPicPr>
            <a:picLocks noChangeAspect="1"/>
          </p:cNvPicPr>
          <p:nvPr/>
        </p:nvPicPr>
        <p:blipFill>
          <a:blip r:embed="rId2"/>
          <a:srcRect l="6381" r="4631"/>
          <a:stretch/>
        </p:blipFill>
        <p:spPr>
          <a:xfrm>
            <a:off x="6096000" y="1"/>
            <a:ext cx="6102825" cy="6858000"/>
          </a:xfrm>
          <a:prstGeom prst="rect">
            <a:avLst/>
          </a:prstGeom>
        </p:spPr>
      </p:pic>
    </p:spTree>
    <p:extLst>
      <p:ext uri="{BB962C8B-B14F-4D97-AF65-F5344CB8AC3E}">
        <p14:creationId xmlns:p14="http://schemas.microsoft.com/office/powerpoint/2010/main" val="3799075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1" name="Rectangle 20">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10" name="Picture 9" descr="A human brain and heart&#10;&#10;AI-generated content may be incorrect.">
            <a:extLst>
              <a:ext uri="{FF2B5EF4-FFF2-40B4-BE49-F238E27FC236}">
                <a16:creationId xmlns:a16="http://schemas.microsoft.com/office/drawing/2014/main" id="{316F04DB-9045-811A-5D57-EE7E753EA870}"/>
              </a:ext>
            </a:extLst>
          </p:cNvPr>
          <p:cNvPicPr>
            <a:picLocks noChangeAspect="1"/>
          </p:cNvPicPr>
          <p:nvPr/>
        </p:nvPicPr>
        <p:blipFill>
          <a:blip r:embed="rId4"/>
          <a:stretch>
            <a:fillRect/>
          </a:stretch>
        </p:blipFill>
        <p:spPr>
          <a:xfrm>
            <a:off x="720807" y="929687"/>
            <a:ext cx="5468347" cy="4989865"/>
          </a:xfrm>
          <a:prstGeom prst="rect">
            <a:avLst/>
          </a:prstGeom>
        </p:spPr>
      </p:pic>
      <p:sp>
        <p:nvSpPr>
          <p:cNvPr id="3" name="TextBox 2">
            <a:extLst>
              <a:ext uri="{FF2B5EF4-FFF2-40B4-BE49-F238E27FC236}">
                <a16:creationId xmlns:a16="http://schemas.microsoft.com/office/drawing/2014/main" id="{D09A22FB-C13D-2A8B-A478-81297CB68CEF}"/>
              </a:ext>
            </a:extLst>
          </p:cNvPr>
          <p:cNvSpPr txBox="1"/>
          <p:nvPr/>
        </p:nvSpPr>
        <p:spPr>
          <a:xfrm>
            <a:off x="6317749" y="930932"/>
            <a:ext cx="5175788" cy="5069931"/>
          </a:xfrm>
          <a:prstGeom prst="rect">
            <a:avLst/>
          </a:prstGeom>
        </p:spPr>
        <p:txBody>
          <a:bodyPr vert="horz" lIns="91440" tIns="45720" rIns="91440" bIns="45720" rtlCol="0" anchor="t">
            <a:normAutofit/>
          </a:bodyPr>
          <a:lstStyle/>
          <a:p>
            <a:pPr fontAlgn="ctr">
              <a:lnSpc>
                <a:spcPct val="90000"/>
              </a:lnSpc>
              <a:spcAft>
                <a:spcPts val="1500"/>
              </a:spcAft>
            </a:pPr>
            <a:r>
              <a:rPr lang="en-US" sz="1600"/>
              <a:t>The</a:t>
            </a:r>
            <a:r>
              <a:rPr lang="en-US" sz="1600" b="0" i="0">
                <a:effectLst/>
              </a:rPr>
              <a:t> heart sends more biochemical messages and nerve activity to the brain than the brain sends to the heart, primarily through the </a:t>
            </a:r>
            <a:r>
              <a:rPr lang="en-US" sz="1600" b="0" i="0" err="1">
                <a:effectLst/>
              </a:rPr>
              <a:t>vagus</a:t>
            </a:r>
            <a:r>
              <a:rPr lang="en-US" sz="1600" b="0" i="0">
                <a:effectLst/>
              </a:rPr>
              <a:t> nerve, meaning there is more signaling from heart to brain than vice versa; this is often referred to as the "heart-brain connection.” …the majority of fibers in the </a:t>
            </a:r>
            <a:r>
              <a:rPr lang="en-US" sz="1600" b="0" i="0" err="1">
                <a:effectLst/>
              </a:rPr>
              <a:t>vagus</a:t>
            </a:r>
            <a:r>
              <a:rPr lang="en-US" sz="1600" b="0" i="0">
                <a:effectLst/>
              </a:rPr>
              <a:t> nerves are afferent (ascending) in nature. Furthermore, more of these ascending neural pathways are related to the heart (and cardiovascular system) than to any other organ.</a:t>
            </a:r>
            <a:r>
              <a:rPr lang="en-US" sz="1600" baseline="30000"/>
              <a:t>(2)</a:t>
            </a:r>
            <a:r>
              <a:rPr lang="en-US" sz="1600" b="0" i="0">
                <a:effectLst/>
              </a:rPr>
              <a:t> This means the heart sends more information to the brain than the brain sends to the heart</a:t>
            </a:r>
            <a:r>
              <a:rPr lang="en-US" sz="1600"/>
              <a:t>. (</a:t>
            </a:r>
            <a:r>
              <a:rPr lang="en-US" sz="1600" b="0" i="0">
                <a:effectLst/>
              </a:rPr>
              <a:t>HeartMath Institute)</a:t>
            </a:r>
            <a:endParaRPr lang="en-US" sz="2800"/>
          </a:p>
          <a:p>
            <a:pPr>
              <a:lnSpc>
                <a:spcPct val="90000"/>
              </a:lnSpc>
              <a:spcAft>
                <a:spcPts val="1500"/>
              </a:spcAft>
            </a:pPr>
            <a:r>
              <a:rPr lang="en-US" sz="1600" b="1"/>
              <a:t> </a:t>
            </a:r>
            <a:r>
              <a:rPr lang="en-US" sz="1600"/>
              <a:t>Dr. Armour, in 1991, discovered that the heart has its "little brain" or "intrinsic cardiac nervous system." This "heart brain" is composed of approximately 40,000 neurons that are alike neurons in the brain, meaning that the heart has its own nervous system. In addition, the heart communicates with the brain in many methods: neurologically, biochemically, biophysically, and energetically. (1)</a:t>
            </a:r>
            <a:br>
              <a:rPr lang="en-US" sz="1600" b="0" i="0">
                <a:effectLst/>
              </a:rPr>
            </a:br>
            <a:endParaRPr lang="en-US" sz="1600" b="0" i="0">
              <a:effectLst/>
            </a:endParaRPr>
          </a:p>
        </p:txBody>
      </p:sp>
    </p:spTree>
    <p:extLst>
      <p:ext uri="{BB962C8B-B14F-4D97-AF65-F5344CB8AC3E}">
        <p14:creationId xmlns:p14="http://schemas.microsoft.com/office/powerpoint/2010/main" val="2702708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CAD6098-FAFB-2EFF-F786-FCE808953635}"/>
              </a:ext>
            </a:extLst>
          </p:cNvPr>
          <p:cNvSpPr>
            <a:spLocks noGrp="1"/>
          </p:cNvSpPr>
          <p:nvPr>
            <p:ph type="title"/>
          </p:nvPr>
        </p:nvSpPr>
        <p:spPr>
          <a:xfrm>
            <a:off x="278218" y="388946"/>
            <a:ext cx="9888496" cy="900131"/>
          </a:xfrm>
        </p:spPr>
        <p:txBody>
          <a:bodyPr anchor="t">
            <a:normAutofit/>
          </a:bodyPr>
          <a:lstStyle/>
          <a:p>
            <a:r>
              <a:rPr lang="en-US" sz="4000">
                <a:solidFill>
                  <a:schemeClr val="bg1"/>
                </a:solidFill>
              </a:rPr>
              <a:t>References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3A9F04A-6D43-C32D-634D-43A44D616DD8}"/>
              </a:ext>
            </a:extLst>
          </p:cNvPr>
          <p:cNvSpPr>
            <a:spLocks noGrp="1"/>
          </p:cNvSpPr>
          <p:nvPr>
            <p:ph idx="1"/>
          </p:nvPr>
        </p:nvSpPr>
        <p:spPr>
          <a:xfrm>
            <a:off x="136117" y="1810943"/>
            <a:ext cx="11924508" cy="4854869"/>
          </a:xfrm>
        </p:spPr>
        <p:txBody>
          <a:bodyPr vert="horz" lIns="91440" tIns="45720" rIns="91440" bIns="45720" rtlCol="0" anchor="t">
            <a:noAutofit/>
          </a:bodyPr>
          <a:lstStyle/>
          <a:p>
            <a:pPr marL="0" indent="0">
              <a:buNone/>
            </a:pPr>
            <a:r>
              <a:rPr lang="en-US" sz="900" b="0" i="0">
                <a:effectLst/>
                <a:latin typeface="Helvetica"/>
                <a:cs typeface="Arial"/>
              </a:rPr>
              <a:t>Alshami A. M. (2019). Pain: Is It All in the Brain or the Heart?. </a:t>
            </a:r>
            <a:r>
              <a:rPr lang="en-US" sz="900" b="0" i="1">
                <a:effectLst/>
                <a:latin typeface="Helvetica"/>
                <a:cs typeface="Arial"/>
              </a:rPr>
              <a:t>Current pain and headache reports</a:t>
            </a:r>
            <a:r>
              <a:rPr lang="en-US" sz="900" b="0" i="0">
                <a:effectLst/>
                <a:latin typeface="Helvetica"/>
                <a:cs typeface="Arial"/>
              </a:rPr>
              <a:t>, </a:t>
            </a:r>
            <a:r>
              <a:rPr lang="en-US" sz="900" b="0" i="1">
                <a:effectLst/>
                <a:latin typeface="Helvetica"/>
                <a:cs typeface="Arial"/>
              </a:rPr>
              <a:t>23</a:t>
            </a:r>
            <a:r>
              <a:rPr lang="en-US" sz="900" b="0" i="0">
                <a:effectLst/>
                <a:latin typeface="Helvetica"/>
                <a:cs typeface="Arial"/>
              </a:rPr>
              <a:t>(12), 88. </a:t>
            </a:r>
            <a:r>
              <a:rPr lang="en-US" sz="900" b="0" i="0">
                <a:effectLst/>
                <a:latin typeface="Helvetica"/>
                <a:cs typeface="Arial"/>
                <a:hlinkClick r:id="rId2"/>
              </a:rPr>
              <a:t>https://doi.org/10.1007/s11916-019-0827-4</a:t>
            </a:r>
            <a:endParaRPr lang="en-US" sz="900" b="0" i="0">
              <a:effectLst/>
              <a:latin typeface="Helvetica"/>
              <a:cs typeface="Arial"/>
            </a:endParaRPr>
          </a:p>
          <a:p>
            <a:pPr marL="0" indent="0">
              <a:buNone/>
            </a:pPr>
            <a:r>
              <a:rPr lang="en-US" sz="900" b="0" i="0">
                <a:effectLst/>
                <a:latin typeface="Helvetica"/>
                <a:cs typeface="Helvetica"/>
              </a:rPr>
              <a:t>Ayers JW, Poliak A, </a:t>
            </a:r>
            <a:r>
              <a:rPr lang="en-US" sz="900" b="0" i="0" err="1">
                <a:effectLst/>
                <a:latin typeface="Helvetica"/>
                <a:cs typeface="Helvetica"/>
              </a:rPr>
              <a:t>Dredze</a:t>
            </a:r>
            <a:r>
              <a:rPr lang="en-US" sz="900" b="0" i="0">
                <a:effectLst/>
                <a:latin typeface="Helvetica"/>
                <a:cs typeface="Helvetica"/>
              </a:rPr>
              <a:t> M, et al. Comparing Physician and Artificial Intelligence Chatbot Responses to Patient Questions Posted to a Public Social Media Forum. </a:t>
            </a:r>
            <a:r>
              <a:rPr lang="en-US" sz="900" b="0" i="1">
                <a:effectLst/>
                <a:latin typeface="Helvetica"/>
                <a:cs typeface="Helvetica"/>
              </a:rPr>
              <a:t>JAMA Intern Med.</a:t>
            </a:r>
            <a:r>
              <a:rPr lang="en-US" sz="900" b="0" i="0">
                <a:effectLst/>
                <a:latin typeface="Helvetica"/>
                <a:cs typeface="Helvetica"/>
              </a:rPr>
              <a:t> 2023;183(6):589–596. doi:10.1001/jamainternmed.2023.1838</a:t>
            </a:r>
            <a:r>
              <a:rPr lang="en-US" sz="900">
                <a:latin typeface="Helvetica"/>
                <a:cs typeface="Arial"/>
              </a:rPr>
              <a:t>HeartMath Institute, overview of research </a:t>
            </a:r>
            <a:r>
              <a:rPr lang="en-US" sz="900" i="1">
                <a:latin typeface="Helvetica"/>
                <a:cs typeface="Arial"/>
              </a:rPr>
              <a:t>Science of the Heart: Exploring the role of the heart in human performance.</a:t>
            </a:r>
            <a:endParaRPr lang="en-US" sz="900" b="0" i="0">
              <a:effectLst/>
              <a:latin typeface="Helvetica"/>
              <a:cs typeface="Arial"/>
            </a:endParaRPr>
          </a:p>
          <a:p>
            <a:pPr marL="0" indent="0">
              <a:buNone/>
            </a:pPr>
            <a:r>
              <a:rPr lang="en-US" sz="900" kern="100">
                <a:effectLst/>
                <a:latin typeface="Helvetica"/>
                <a:ea typeface="Aptos" panose="020B0004020202020204" pitchFamily="34" charset="0"/>
                <a:cs typeface="Arial"/>
              </a:rPr>
              <a:t>Accessible to large populations (Renton T, Tang H, Ennis N, et al. Web-based intervention programs for depression: a scoping review and evaluation. J Med Internet Res. 2014;16(9):e209. DOI:</a:t>
            </a:r>
            <a:r>
              <a:rPr lang="en-US" sz="900" u="sng" kern="100">
                <a:effectLst/>
                <a:latin typeface="Helvetica"/>
                <a:ea typeface="Aptos" panose="020B0004020202020204" pitchFamily="34" charset="0"/>
                <a:cs typeface="Arial"/>
                <a:hlinkClick r:id="rId3"/>
              </a:rPr>
              <a:t>https://doi.org/10.2196/jmir.3147(open in a new window)</a:t>
            </a:r>
            <a:r>
              <a:rPr lang="en-US" sz="900" kern="100">
                <a:effectLst/>
                <a:latin typeface="Helvetica"/>
                <a:ea typeface="Aptos" panose="020B0004020202020204" pitchFamily="34" charset="0"/>
                <a:cs typeface="Arial"/>
              </a:rPr>
              <a:t>.</a:t>
            </a:r>
          </a:p>
          <a:p>
            <a:pPr marL="0" indent="0">
              <a:buNone/>
            </a:pPr>
            <a:r>
              <a:rPr lang="en-US" sz="900" kern="100">
                <a:latin typeface="Helvetica"/>
                <a:ea typeface="Aptos" panose="020B0004020202020204" pitchFamily="34" charset="0"/>
                <a:cs typeface="Arial"/>
              </a:rPr>
              <a:t>Boucher, E.M., </a:t>
            </a:r>
            <a:r>
              <a:rPr lang="en-US" sz="900" kern="100" err="1">
                <a:latin typeface="Helvetica"/>
                <a:ea typeface="Aptos" panose="020B0004020202020204" pitchFamily="34" charset="0"/>
                <a:cs typeface="Arial"/>
              </a:rPr>
              <a:t>Harake</a:t>
            </a:r>
            <a:r>
              <a:rPr lang="en-US" sz="900" kern="100">
                <a:latin typeface="Helvetica"/>
                <a:ea typeface="Aptos" panose="020B0004020202020204" pitchFamily="34" charset="0"/>
                <a:cs typeface="Arial"/>
              </a:rPr>
              <a:t>, N.R., Ward, H.E., Stoeckl, S.E., Vargas, J., Minkel, J., Parks, </a:t>
            </a:r>
            <a:r>
              <a:rPr lang="en-US" sz="900" kern="100" err="1">
                <a:latin typeface="Helvetica"/>
                <a:ea typeface="Aptos" panose="020B0004020202020204" pitchFamily="34" charset="0"/>
                <a:cs typeface="Arial"/>
              </a:rPr>
              <a:t>A.c.</a:t>
            </a:r>
            <a:r>
              <a:rPr lang="en-US" sz="900" kern="100">
                <a:latin typeface="Helvetica"/>
                <a:ea typeface="Aptos" panose="020B0004020202020204" pitchFamily="34" charset="0"/>
                <a:cs typeface="Arial"/>
              </a:rPr>
              <a:t>, &amp; </a:t>
            </a:r>
            <a:r>
              <a:rPr lang="en-US" sz="900" kern="100" err="1">
                <a:latin typeface="Helvetica"/>
                <a:ea typeface="Aptos" panose="020B0004020202020204" pitchFamily="34" charset="0"/>
                <a:cs typeface="Arial"/>
              </a:rPr>
              <a:t>Zilca</a:t>
            </a:r>
            <a:r>
              <a:rPr lang="en-US" sz="900" kern="100">
                <a:latin typeface="Helvetica"/>
                <a:ea typeface="Aptos" panose="020B0004020202020204" pitchFamily="34" charset="0"/>
                <a:cs typeface="Arial"/>
              </a:rPr>
              <a:t>, R. (2021). Artificially intelligent chatbots in digital mental health interventions: a review. </a:t>
            </a:r>
            <a:r>
              <a:rPr lang="en-US" sz="900" i="1" kern="100">
                <a:latin typeface="Helvetica"/>
                <a:ea typeface="Aptos" panose="020B0004020202020204" pitchFamily="34" charset="0"/>
                <a:cs typeface="Arial"/>
              </a:rPr>
              <a:t>Expert review of medical devices,  18</a:t>
            </a:r>
            <a:r>
              <a:rPr lang="en-US" sz="900" kern="100">
                <a:latin typeface="Helvetica"/>
                <a:ea typeface="Aptos" panose="020B0004020202020204" pitchFamily="34" charset="0"/>
                <a:cs typeface="Arial"/>
              </a:rPr>
              <a:t>(sup1), 37-49. DOI.org/10.1080/17434440.2021.201320.</a:t>
            </a:r>
            <a:endParaRPr lang="en-US" sz="900" kern="100">
              <a:effectLst/>
              <a:latin typeface="Helvetica"/>
              <a:ea typeface="Aptos" panose="020B0004020202020204" pitchFamily="34" charset="0"/>
              <a:cs typeface="Arial"/>
            </a:endParaRPr>
          </a:p>
          <a:p>
            <a:pPr marL="0" indent="0">
              <a:buNone/>
            </a:pPr>
            <a:r>
              <a:rPr lang="en-US" sz="900" kern="100">
                <a:effectLst/>
                <a:latin typeface="Helvetica"/>
                <a:ea typeface="Aptos" panose="020B0004020202020204" pitchFamily="34" charset="0"/>
                <a:cs typeface="Arial"/>
              </a:rPr>
              <a:t>Cameron Jones and Ben Bergen. 2024. </a:t>
            </a:r>
            <a:r>
              <a:rPr lang="en-US" sz="900" u="sng" kern="100">
                <a:effectLst/>
                <a:latin typeface="Helvetica"/>
                <a:ea typeface="Aptos" panose="020B0004020202020204" pitchFamily="34" charset="0"/>
                <a:cs typeface="Arial"/>
                <a:hlinkClick r:id="rId4"/>
              </a:rPr>
              <a:t>Does GPT-4 pass the Turing test?</a:t>
            </a:r>
            <a:r>
              <a:rPr lang="en-US" sz="900" kern="100">
                <a:effectLst/>
                <a:latin typeface="Helvetica"/>
                <a:ea typeface="Aptos" panose="020B0004020202020204" pitchFamily="34" charset="0"/>
                <a:cs typeface="Arial"/>
              </a:rPr>
              <a:t>. In </a:t>
            </a:r>
            <a:r>
              <a:rPr lang="en-US" sz="900" i="1" kern="100">
                <a:effectLst/>
                <a:latin typeface="Helvetica"/>
                <a:ea typeface="Aptos" panose="020B0004020202020204" pitchFamily="34" charset="0"/>
                <a:cs typeface="Arial"/>
              </a:rPr>
              <a:t>Proceedings of the 2024 Conference of the North American Chapter of the Association for Computational Linguistics: Human Language Technologies (Volume 1: Long Papers)</a:t>
            </a:r>
            <a:r>
              <a:rPr lang="en-US" sz="900" kern="100">
                <a:effectLst/>
                <a:latin typeface="Helvetica"/>
                <a:ea typeface="Aptos" panose="020B0004020202020204" pitchFamily="34" charset="0"/>
                <a:cs typeface="Arial"/>
              </a:rPr>
              <a:t>, pages 5183–5210, Mexico City, Mexico. Association for Computational Linguistics.</a:t>
            </a:r>
          </a:p>
          <a:p>
            <a:pPr marL="0" indent="0">
              <a:buNone/>
            </a:pPr>
            <a:r>
              <a:rPr lang="en-US" sz="900">
                <a:effectLst/>
                <a:latin typeface="Helvetica"/>
                <a:ea typeface="Aptos" panose="020B0004020202020204" pitchFamily="34" charset="0"/>
                <a:cs typeface="Arial"/>
              </a:rPr>
              <a:t>Casu, M., Triscari, S., Battiato, S., Guarnera, L., &amp; </a:t>
            </a:r>
            <a:r>
              <a:rPr lang="en-US" sz="900" err="1">
                <a:effectLst/>
                <a:latin typeface="Helvetica"/>
                <a:ea typeface="Aptos" panose="020B0004020202020204" pitchFamily="34" charset="0"/>
                <a:cs typeface="Arial"/>
              </a:rPr>
              <a:t>Caponnetto</a:t>
            </a:r>
            <a:r>
              <a:rPr lang="en-US" sz="900">
                <a:effectLst/>
                <a:latin typeface="Helvetica"/>
                <a:ea typeface="Aptos" panose="020B0004020202020204" pitchFamily="34" charset="0"/>
                <a:cs typeface="Arial"/>
              </a:rPr>
              <a:t>, P. (2024). AI Chatbots for Mental Health: A Scoping Review of Effectiveness, Feasibility, and Applications. </a:t>
            </a:r>
            <a:r>
              <a:rPr lang="en-US" sz="900" i="1">
                <a:effectLst/>
                <a:latin typeface="Helvetica"/>
                <a:cs typeface="Arial"/>
              </a:rPr>
              <a:t>Applied Sciences</a:t>
            </a:r>
            <a:r>
              <a:rPr lang="en-US" sz="900">
                <a:effectLst/>
                <a:latin typeface="Helvetica"/>
                <a:cs typeface="Arial"/>
              </a:rPr>
              <a:t>, </a:t>
            </a:r>
            <a:r>
              <a:rPr lang="en-US" sz="900" i="1">
                <a:effectLst/>
                <a:latin typeface="Helvetica"/>
                <a:cs typeface="Arial"/>
              </a:rPr>
              <a:t>14</a:t>
            </a:r>
            <a:r>
              <a:rPr lang="en-US" sz="900">
                <a:effectLst/>
                <a:latin typeface="Helvetica"/>
                <a:cs typeface="Arial"/>
              </a:rPr>
              <a:t>(13), 5889. https://doi.org/10.3390/app14135889 </a:t>
            </a:r>
          </a:p>
          <a:p>
            <a:pPr marL="0" indent="0">
              <a:buNone/>
            </a:pPr>
            <a:r>
              <a:rPr lang="en-US" sz="900" kern="100">
                <a:effectLst/>
                <a:latin typeface="Helvetica"/>
                <a:ea typeface="Aptos" panose="020B0004020202020204" pitchFamily="34" charset="0"/>
                <a:cs typeface="Arial"/>
              </a:rPr>
              <a:t>Shan, R., Sarkar, S., &amp; Martin, S. S. (2019). Digital health technology and mobile devices for the management of diabetes mellitus: state of the art. </a:t>
            </a:r>
            <a:r>
              <a:rPr lang="en-US" sz="900" i="1" kern="100" err="1">
                <a:effectLst/>
                <a:latin typeface="Helvetica"/>
                <a:ea typeface="Aptos" panose="020B0004020202020204" pitchFamily="34" charset="0"/>
                <a:cs typeface="Arial"/>
              </a:rPr>
              <a:t>Diabetologia</a:t>
            </a:r>
            <a:r>
              <a:rPr lang="en-US" sz="900" kern="100">
                <a:effectLst/>
                <a:latin typeface="Helvetica"/>
                <a:ea typeface="Aptos" panose="020B0004020202020204" pitchFamily="34" charset="0"/>
                <a:cs typeface="Arial"/>
              </a:rPr>
              <a:t>, </a:t>
            </a:r>
            <a:r>
              <a:rPr lang="en-US" sz="900" i="1" kern="100">
                <a:effectLst/>
                <a:latin typeface="Helvetica"/>
                <a:ea typeface="Aptos" panose="020B0004020202020204" pitchFamily="34" charset="0"/>
                <a:cs typeface="Arial"/>
              </a:rPr>
              <a:t>62</a:t>
            </a:r>
            <a:r>
              <a:rPr lang="en-US" sz="900" kern="100">
                <a:effectLst/>
                <a:latin typeface="Helvetica"/>
                <a:ea typeface="Aptos" panose="020B0004020202020204" pitchFamily="34" charset="0"/>
                <a:cs typeface="Arial"/>
              </a:rPr>
              <a:t>(6), 877–887. </a:t>
            </a:r>
            <a:r>
              <a:rPr lang="en-US" sz="900" u="sng" kern="100">
                <a:effectLst/>
                <a:latin typeface="Helvetica"/>
                <a:ea typeface="Aptos" panose="020B0004020202020204" pitchFamily="34" charset="0"/>
                <a:cs typeface="Arial"/>
                <a:hlinkClick r:id="rId5"/>
              </a:rPr>
              <a:t>https://doi.org/10.1007/s00125-019-4864-7</a:t>
            </a:r>
            <a:endParaRPr lang="en-US" sz="900" u="sng" kern="100">
              <a:latin typeface="Helvetica"/>
              <a:ea typeface="Aptos" panose="020B0004020202020204" pitchFamily="34" charset="0"/>
              <a:cs typeface="Arial"/>
            </a:endParaRPr>
          </a:p>
          <a:p>
            <a:pPr marL="0" indent="0">
              <a:buNone/>
            </a:pPr>
            <a:r>
              <a:rPr lang="en-US" sz="900" kern="100">
                <a:effectLst/>
                <a:latin typeface="Helvetica"/>
                <a:ea typeface="Aptos" panose="020B0004020202020204" pitchFamily="34" charset="0"/>
                <a:cs typeface="Arial"/>
              </a:rPr>
              <a:t>Reddy S. (2024). Generative AI in healthcare: an implementation science informed translational path on application, integration and governance. </a:t>
            </a:r>
            <a:r>
              <a:rPr lang="en-US" sz="900" i="1" kern="100">
                <a:effectLst/>
                <a:latin typeface="Helvetica"/>
                <a:ea typeface="Aptos" panose="020B0004020202020204" pitchFamily="34" charset="0"/>
                <a:cs typeface="Arial"/>
              </a:rPr>
              <a:t>Implementation science : IS</a:t>
            </a:r>
            <a:r>
              <a:rPr lang="en-US" sz="900" kern="100">
                <a:effectLst/>
                <a:latin typeface="Helvetica"/>
                <a:ea typeface="Aptos" panose="020B0004020202020204" pitchFamily="34" charset="0"/>
                <a:cs typeface="Arial"/>
              </a:rPr>
              <a:t>, </a:t>
            </a:r>
            <a:r>
              <a:rPr lang="en-US" sz="900" i="1" kern="100">
                <a:effectLst/>
                <a:latin typeface="Helvetica"/>
                <a:ea typeface="Aptos" panose="020B0004020202020204" pitchFamily="34" charset="0"/>
                <a:cs typeface="Arial"/>
              </a:rPr>
              <a:t>19</a:t>
            </a:r>
            <a:r>
              <a:rPr lang="en-US" sz="900" kern="100">
                <a:effectLst/>
                <a:latin typeface="Helvetica"/>
                <a:ea typeface="Aptos" panose="020B0004020202020204" pitchFamily="34" charset="0"/>
                <a:cs typeface="Arial"/>
              </a:rPr>
              <a:t>(1), 27. </a:t>
            </a:r>
            <a:r>
              <a:rPr lang="en-US" sz="900" u="sng" kern="100">
                <a:effectLst/>
                <a:latin typeface="Helvetica"/>
                <a:ea typeface="Aptos" panose="020B0004020202020204" pitchFamily="34" charset="0"/>
                <a:cs typeface="Arial"/>
                <a:hlinkClick r:id="rId6"/>
              </a:rPr>
              <a:t>https://doi.org/10.1186/s13012-024-01357-9</a:t>
            </a:r>
            <a:r>
              <a:rPr lang="en-US" sz="900" kern="100">
                <a:effectLst/>
                <a:latin typeface="Helvetica"/>
                <a:ea typeface="Aptos" panose="020B0004020202020204" pitchFamily="34" charset="0"/>
                <a:cs typeface="Arial"/>
              </a:rPr>
              <a:t> </a:t>
            </a:r>
          </a:p>
          <a:p>
            <a:pPr marL="0" indent="0">
              <a:buNone/>
            </a:pPr>
            <a:r>
              <a:rPr lang="en-US" sz="900" kern="100">
                <a:effectLst/>
                <a:latin typeface="Helvetica"/>
                <a:ea typeface="Aptos" panose="020B0004020202020204" pitchFamily="34" charset="0"/>
                <a:cs typeface="Arial"/>
              </a:rPr>
              <a:t>Center for Countering Digital Hate. AI and Eating Disorders study. (2023). </a:t>
            </a:r>
            <a:r>
              <a:rPr lang="en-US" sz="900" u="sng" kern="100">
                <a:effectLst/>
                <a:latin typeface="Helvetica"/>
                <a:ea typeface="Aptos" panose="020B0004020202020204" pitchFamily="34" charset="0"/>
                <a:cs typeface="Arial"/>
                <a:hlinkClick r:id="rId7"/>
              </a:rPr>
              <a:t>https://counterhate.com/research/ai-tools-and-eating-disorders</a:t>
            </a:r>
            <a:r>
              <a:rPr lang="en-US" sz="900" kern="100">
                <a:effectLst/>
                <a:latin typeface="Helvetica"/>
                <a:ea typeface="Aptos" panose="020B0004020202020204" pitchFamily="34" charset="0"/>
                <a:cs typeface="Arial"/>
              </a:rPr>
              <a:t> </a:t>
            </a:r>
          </a:p>
          <a:p>
            <a:pPr marL="0" indent="0">
              <a:buNone/>
            </a:pPr>
            <a:r>
              <a:rPr lang="en-US" sz="900" kern="100">
                <a:effectLst/>
                <a:latin typeface="Helvetica"/>
                <a:ea typeface="Aptos" panose="020B0004020202020204" pitchFamily="34" charset="0"/>
                <a:cs typeface="Arial"/>
              </a:rPr>
              <a:t>Timmons, A. C., Duong, J. B., Simo Fiallo, N., Lee, T., Vo, H. P. Q., Ahle, M. W., Comer, J. S., Brewer, L. C., Frazier, S. L., &amp; </a:t>
            </a:r>
            <a:r>
              <a:rPr lang="en-US" sz="900" kern="100" err="1">
                <a:effectLst/>
                <a:latin typeface="Helvetica"/>
                <a:ea typeface="Aptos" panose="020B0004020202020204" pitchFamily="34" charset="0"/>
                <a:cs typeface="Arial"/>
              </a:rPr>
              <a:t>Chaspari</a:t>
            </a:r>
            <a:r>
              <a:rPr lang="en-US" sz="900" kern="100">
                <a:effectLst/>
                <a:latin typeface="Helvetica"/>
                <a:ea typeface="Aptos" panose="020B0004020202020204" pitchFamily="34" charset="0"/>
                <a:cs typeface="Arial"/>
              </a:rPr>
              <a:t>, T. (2023). A Call to Action on Assessing and Mitigating Bias in Artificial Intelligence Applications for Mental Health. </a:t>
            </a:r>
            <a:r>
              <a:rPr lang="en-US" sz="900" i="1" kern="100">
                <a:effectLst/>
                <a:latin typeface="Helvetica"/>
                <a:ea typeface="Aptos" panose="020B0004020202020204" pitchFamily="34" charset="0"/>
                <a:cs typeface="Arial"/>
              </a:rPr>
              <a:t>Perspectives on psychological science : a journal of the Association for Psychological Science</a:t>
            </a:r>
            <a:r>
              <a:rPr lang="en-US" sz="900" kern="100">
                <a:effectLst/>
                <a:latin typeface="Helvetica"/>
                <a:ea typeface="Aptos" panose="020B0004020202020204" pitchFamily="34" charset="0"/>
                <a:cs typeface="Arial"/>
              </a:rPr>
              <a:t>, </a:t>
            </a:r>
            <a:r>
              <a:rPr lang="en-US" sz="900" i="1" kern="100">
                <a:effectLst/>
                <a:latin typeface="Helvetica"/>
                <a:ea typeface="Aptos" panose="020B0004020202020204" pitchFamily="34" charset="0"/>
                <a:cs typeface="Arial"/>
              </a:rPr>
              <a:t>18</a:t>
            </a:r>
            <a:r>
              <a:rPr lang="en-US" sz="900" kern="100">
                <a:effectLst/>
                <a:latin typeface="Helvetica"/>
                <a:ea typeface="Aptos" panose="020B0004020202020204" pitchFamily="34" charset="0"/>
                <a:cs typeface="Arial"/>
              </a:rPr>
              <a:t>(5), 1062–1096. </a:t>
            </a:r>
            <a:r>
              <a:rPr lang="en-US" sz="900" u="sng" kern="100">
                <a:effectLst/>
                <a:latin typeface="Helvetica"/>
                <a:ea typeface="Aptos" panose="020B0004020202020204" pitchFamily="34" charset="0"/>
                <a:cs typeface="Arial"/>
                <a:hlinkClick r:id="rId8"/>
              </a:rPr>
              <a:t>https://doi.org/10.1177/17456916221134490souleris</a:t>
            </a:r>
            <a:r>
              <a:rPr lang="en-US" sz="900" kern="100">
                <a:effectLst/>
                <a:latin typeface="Helvetica"/>
                <a:ea typeface="Aptos" panose="020B0004020202020204" pitchFamily="34" charset="0"/>
                <a:cs typeface="Arial"/>
              </a:rPr>
              <a:t>, </a:t>
            </a:r>
            <a:r>
              <a:rPr lang="en-US" sz="900" kern="100" err="1">
                <a:effectLst/>
                <a:latin typeface="Helvetica"/>
                <a:ea typeface="Aptos" panose="020B0004020202020204" pitchFamily="34" charset="0"/>
                <a:cs typeface="Arial"/>
              </a:rPr>
              <a:t>N.,m</a:t>
            </a:r>
            <a:r>
              <a:rPr lang="en-US" sz="900" kern="100">
                <a:effectLst/>
                <a:latin typeface="Helvetica"/>
                <a:ea typeface="Aptos" panose="020B0004020202020204" pitchFamily="34" charset="0"/>
                <a:cs typeface="Arial"/>
              </a:rPr>
              <a:t> </a:t>
            </a:r>
          </a:p>
          <a:p>
            <a:pPr marL="0" indent="0">
              <a:buNone/>
            </a:pPr>
            <a:r>
              <a:rPr lang="en-US" sz="900" kern="100" err="1">
                <a:effectLst/>
                <a:latin typeface="Helvetica"/>
                <a:ea typeface="Aptos" panose="020B0004020202020204" pitchFamily="34" charset="0"/>
                <a:cs typeface="Arial"/>
              </a:rPr>
              <a:t>Koutsouleris</a:t>
            </a:r>
            <a:r>
              <a:rPr lang="en-US" sz="900" kern="100">
                <a:effectLst/>
                <a:latin typeface="Helvetica"/>
                <a:ea typeface="Aptos" panose="020B0004020202020204" pitchFamily="34" charset="0"/>
                <a:cs typeface="Arial"/>
              </a:rPr>
              <a:t>, N., Hauser, T.U., Skvortsova, V., &amp; </a:t>
            </a:r>
            <a:r>
              <a:rPr lang="en-US" sz="900" kern="100" err="1">
                <a:effectLst/>
                <a:latin typeface="Helvetica"/>
                <a:ea typeface="Aptos" panose="020B0004020202020204" pitchFamily="34" charset="0"/>
                <a:cs typeface="Arial"/>
              </a:rPr>
              <a:t>DeChoudhury</a:t>
            </a:r>
            <a:r>
              <a:rPr lang="en-US" sz="900" kern="100">
                <a:effectLst/>
                <a:latin typeface="Helvetica"/>
                <a:ea typeface="Aptos" panose="020B0004020202020204" pitchFamily="34" charset="0"/>
                <a:cs typeface="Arial"/>
              </a:rPr>
              <a:t>, M. (2022). From promise to practice: towards the </a:t>
            </a:r>
            <a:r>
              <a:rPr lang="en-US" sz="900" kern="100" err="1">
                <a:effectLst/>
                <a:latin typeface="Helvetica"/>
                <a:ea typeface="Aptos" panose="020B0004020202020204" pitchFamily="34" charset="0"/>
                <a:cs typeface="Arial"/>
              </a:rPr>
              <a:t>realisatin</a:t>
            </a:r>
            <a:r>
              <a:rPr lang="en-US" sz="900" kern="100">
                <a:effectLst/>
                <a:latin typeface="Helvetica"/>
                <a:ea typeface="Aptos" panose="020B0004020202020204" pitchFamily="34" charset="0"/>
                <a:cs typeface="Arial"/>
              </a:rPr>
              <a:t> of AI-informed mental health </a:t>
            </a:r>
            <a:r>
              <a:rPr lang="en-US" sz="900" kern="100" err="1">
                <a:effectLst/>
                <a:latin typeface="Helvetica"/>
                <a:ea typeface="Aptos" panose="020B0004020202020204" pitchFamily="34" charset="0"/>
                <a:cs typeface="Arial"/>
              </a:rPr>
              <a:t>care.</a:t>
            </a:r>
            <a:r>
              <a:rPr lang="en-US" sz="900" i="1" kern="100" err="1">
                <a:effectLst/>
                <a:latin typeface="Helvetica"/>
                <a:ea typeface="Aptos" panose="020B0004020202020204" pitchFamily="34" charset="0"/>
                <a:cs typeface="Arial"/>
              </a:rPr>
              <a:t>The</a:t>
            </a:r>
            <a:r>
              <a:rPr lang="en-US" sz="900" i="1" kern="100">
                <a:effectLst/>
                <a:latin typeface="Helvetica"/>
                <a:ea typeface="Aptos" panose="020B0004020202020204" pitchFamily="34" charset="0"/>
                <a:cs typeface="Arial"/>
              </a:rPr>
              <a:t> Lancet (British Edition), 4</a:t>
            </a:r>
            <a:r>
              <a:rPr lang="en-US" sz="900" kern="100">
                <a:effectLst/>
                <a:latin typeface="Helvetica"/>
                <a:ea typeface="Aptos" panose="020B0004020202020204" pitchFamily="34" charset="0"/>
                <a:cs typeface="Arial"/>
              </a:rPr>
              <a:t>(11), e829-e840</a:t>
            </a:r>
          </a:p>
          <a:p>
            <a:pPr marL="0" indent="0">
              <a:buNone/>
            </a:pPr>
            <a:r>
              <a:rPr lang="en-US" sz="900" kern="100">
                <a:effectLst/>
                <a:latin typeface="Helvetica"/>
                <a:ea typeface="Aptos" panose="020B0004020202020204" pitchFamily="34" charset="0"/>
                <a:cs typeface="Arial"/>
              </a:rPr>
              <a:t>Li, H., Zhang, R., Lee, Y-C., Kraut, R.E., &amp; Mohr, D.C.(2023). Systematic review and meta-analysis of AI-based conversational agents for promoting mental health and wellbeing. NPJ </a:t>
            </a:r>
            <a:r>
              <a:rPr lang="en-US" sz="900" i="1" kern="100">
                <a:effectLst/>
                <a:latin typeface="Helvetica"/>
                <a:ea typeface="Aptos" panose="020B0004020202020204" pitchFamily="34" charset="0"/>
                <a:cs typeface="Arial"/>
              </a:rPr>
              <a:t>Digital Medicine 6,</a:t>
            </a:r>
            <a:r>
              <a:rPr lang="en-US" sz="900" kern="100">
                <a:effectLst/>
                <a:latin typeface="Helvetica"/>
                <a:ea typeface="Aptos" panose="020B0004020202020204" pitchFamily="34" charset="0"/>
                <a:cs typeface="Arial"/>
              </a:rPr>
              <a:t>(1), 236-236</a:t>
            </a:r>
          </a:p>
          <a:p>
            <a:pPr marL="0" indent="0">
              <a:buNone/>
            </a:pPr>
            <a:r>
              <a:rPr lang="en-US" sz="900" kern="100">
                <a:effectLst/>
                <a:latin typeface="Helvetica"/>
                <a:ea typeface="Aptos" panose="020B0004020202020204" pitchFamily="34" charset="0"/>
                <a:cs typeface="Arial"/>
              </a:rPr>
              <a:t>Holohan, M., &amp; Fiske, A. (2021). “Like I’m talking to a real person”: Exploring the meaning of transference for the use and design of AI-based applications in psychotherapy. </a:t>
            </a:r>
            <a:r>
              <a:rPr lang="en-US" sz="900" i="1" kern="100">
                <a:effectLst/>
                <a:latin typeface="Helvetica"/>
                <a:ea typeface="Aptos" panose="020B0004020202020204" pitchFamily="34" charset="0"/>
                <a:cs typeface="Arial"/>
              </a:rPr>
              <a:t>Frontiers in Psychology, 12.</a:t>
            </a:r>
          </a:p>
          <a:p>
            <a:pPr marL="0" indent="0">
              <a:buNone/>
            </a:pPr>
            <a:r>
              <a:rPr lang="en-US" sz="900" b="0" i="0">
                <a:effectLst/>
                <a:latin typeface="Open Sans"/>
                <a:ea typeface="Open Sans"/>
                <a:cs typeface="Open Sans"/>
              </a:rPr>
              <a:t>Renton T, Tang H, Ennis N, et al. Web-based intervention programs for depression: a scoping review and evaluation. J Med Internet Res. 2014;16(9):e209. DOI:</a:t>
            </a:r>
            <a:r>
              <a:rPr lang="en-US" sz="900" b="0" i="0" u="none" strike="noStrike">
                <a:effectLst/>
                <a:latin typeface="Open Sans"/>
                <a:ea typeface="Open Sans"/>
                <a:cs typeface="Open Sans"/>
                <a:hlinkClick r:id="rId3"/>
              </a:rPr>
              <a:t>https://doi.org/10.2196/jmir.3147(open in a new window)</a:t>
            </a:r>
            <a:r>
              <a:rPr lang="en-US" sz="900" b="0" i="0">
                <a:effectLst/>
                <a:latin typeface="Open Sans"/>
                <a:ea typeface="Open Sans"/>
                <a:cs typeface="Open Sans"/>
              </a:rPr>
              <a:t>.</a:t>
            </a:r>
          </a:p>
          <a:p>
            <a:pPr marL="0" indent="0">
              <a:buNone/>
            </a:pPr>
            <a:r>
              <a:rPr lang="en-US" sz="900" b="0" i="0">
                <a:effectLst/>
                <a:latin typeface="Open Sans"/>
                <a:ea typeface="Open Sans"/>
                <a:cs typeface="Open Sans"/>
              </a:rPr>
              <a:t>Schueller SM, Hunter JF, Figueroa C, et al. Use of digital mental health for marginalized and underserved populations. Curr Treat Options Psych. 2019;6(3):243–255. DOI:</a:t>
            </a:r>
            <a:r>
              <a:rPr lang="en-US" sz="900" b="0" i="0" u="none" strike="noStrike">
                <a:effectLst/>
                <a:latin typeface="Open Sans"/>
                <a:ea typeface="Open Sans"/>
                <a:cs typeface="Open Sans"/>
                <a:hlinkClick r:id="rId9"/>
              </a:rPr>
              <a:t>https://doi.org/10.1007/s40501-019-00181-z</a:t>
            </a:r>
            <a:endParaRPr lang="en-US" sz="900">
              <a:latin typeface="Open Sans"/>
              <a:ea typeface="Open Sans"/>
              <a:cs typeface="Open Sans"/>
            </a:endParaRPr>
          </a:p>
          <a:p>
            <a:endParaRPr lang="en-US" sz="700" kern="100">
              <a:effectLst/>
              <a:latin typeface="Helvetica" pitchFamily="2" charset="0"/>
              <a:ea typeface="Aptos" panose="020B0004020202020204" pitchFamily="34" charset="0"/>
              <a:cs typeface="Arial" panose="020B0604020202020204" pitchFamily="34" charset="0"/>
            </a:endParaRPr>
          </a:p>
          <a:p>
            <a:endParaRPr lang="en-US" sz="700">
              <a:latin typeface="Helvetica" pitchFamily="2" charset="0"/>
              <a:cs typeface="Arial" panose="020B0604020202020204" pitchFamily="34" charset="0"/>
            </a:endParaRPr>
          </a:p>
        </p:txBody>
      </p:sp>
    </p:spTree>
    <p:extLst>
      <p:ext uri="{BB962C8B-B14F-4D97-AF65-F5344CB8AC3E}">
        <p14:creationId xmlns:p14="http://schemas.microsoft.com/office/powerpoint/2010/main" val="254526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4C5E6-DE91-F7D8-E6D5-AC6F364749B1}"/>
              </a:ext>
            </a:extLst>
          </p:cNvPr>
          <p:cNvSpPr>
            <a:spLocks noGrp="1"/>
          </p:cNvSpPr>
          <p:nvPr>
            <p:ph type="title"/>
          </p:nvPr>
        </p:nvSpPr>
        <p:spPr/>
        <p:txBody>
          <a:bodyPr/>
          <a:lstStyle/>
          <a:p>
            <a:r>
              <a:rPr lang="en-US"/>
              <a:t>1970s – 1990s: Rule-based systems</a:t>
            </a:r>
          </a:p>
        </p:txBody>
      </p:sp>
      <p:sp>
        <p:nvSpPr>
          <p:cNvPr id="3" name="Content Placeholder 2">
            <a:extLst>
              <a:ext uri="{FF2B5EF4-FFF2-40B4-BE49-F238E27FC236}">
                <a16:creationId xmlns:a16="http://schemas.microsoft.com/office/drawing/2014/main" id="{F0585BCD-41B2-2D03-3093-F30A5CADDE63}"/>
              </a:ext>
            </a:extLst>
          </p:cNvPr>
          <p:cNvSpPr>
            <a:spLocks noGrp="1"/>
          </p:cNvSpPr>
          <p:nvPr>
            <p:ph sz="half" idx="1"/>
          </p:nvPr>
        </p:nvSpPr>
        <p:spPr/>
        <p:txBody>
          <a:bodyPr/>
          <a:lstStyle/>
          <a:p>
            <a:r>
              <a:rPr lang="en-US"/>
              <a:t>PARRY – chatbot</a:t>
            </a:r>
          </a:p>
          <a:p>
            <a:r>
              <a:rPr lang="en-US"/>
              <a:t>Emulated a patient with paranoid schizophrenia</a:t>
            </a:r>
          </a:p>
          <a:p>
            <a:r>
              <a:rPr lang="en-US"/>
              <a:t>Introduced notion of state management</a:t>
            </a:r>
          </a:p>
        </p:txBody>
      </p:sp>
      <p:sp>
        <p:nvSpPr>
          <p:cNvPr id="4" name="Content Placeholder 3">
            <a:extLst>
              <a:ext uri="{FF2B5EF4-FFF2-40B4-BE49-F238E27FC236}">
                <a16:creationId xmlns:a16="http://schemas.microsoft.com/office/drawing/2014/main" id="{1D59ECCD-72AF-D261-C71E-ED34EF519288}"/>
              </a:ext>
            </a:extLst>
          </p:cNvPr>
          <p:cNvSpPr>
            <a:spLocks noGrp="1"/>
          </p:cNvSpPr>
          <p:nvPr>
            <p:ph sz="half" idx="2"/>
          </p:nvPr>
        </p:nvSpPr>
        <p:spPr/>
        <p:txBody>
          <a:bodyPr/>
          <a:lstStyle/>
          <a:p>
            <a:r>
              <a:rPr lang="en-US"/>
              <a:t>AIML and ALICE (1995)</a:t>
            </a:r>
          </a:p>
          <a:p>
            <a:r>
              <a:rPr lang="en-US"/>
              <a:t>Angel-bot</a:t>
            </a:r>
          </a:p>
          <a:p>
            <a:r>
              <a:rPr lang="en-US"/>
              <a:t>XML-based rules</a:t>
            </a:r>
          </a:p>
          <a:p>
            <a:r>
              <a:rPr lang="en-US"/>
              <a:t>Focused on user content</a:t>
            </a:r>
          </a:p>
          <a:p>
            <a:r>
              <a:rPr lang="en-US"/>
              <a:t>Gaming took off, Xbox</a:t>
            </a:r>
          </a:p>
          <a:p>
            <a:endParaRPr lang="en-US"/>
          </a:p>
        </p:txBody>
      </p:sp>
      <p:pic>
        <p:nvPicPr>
          <p:cNvPr id="6" name="Picture 5" descr="A person with a mustache and glasses&#10;&#10;AI-generated content may be incorrect.">
            <a:extLst>
              <a:ext uri="{FF2B5EF4-FFF2-40B4-BE49-F238E27FC236}">
                <a16:creationId xmlns:a16="http://schemas.microsoft.com/office/drawing/2014/main" id="{50DE718E-4831-2BE7-808F-04F10AAB6CB1}"/>
              </a:ext>
            </a:extLst>
          </p:cNvPr>
          <p:cNvPicPr>
            <a:picLocks noChangeAspect="1"/>
          </p:cNvPicPr>
          <p:nvPr/>
        </p:nvPicPr>
        <p:blipFill>
          <a:blip r:embed="rId2"/>
          <a:stretch>
            <a:fillRect/>
          </a:stretch>
        </p:blipFill>
        <p:spPr>
          <a:xfrm>
            <a:off x="465906" y="4130675"/>
            <a:ext cx="5321300" cy="2362200"/>
          </a:xfrm>
          <a:prstGeom prst="rect">
            <a:avLst/>
          </a:prstGeom>
        </p:spPr>
      </p:pic>
    </p:spTree>
    <p:extLst>
      <p:ext uri="{BB962C8B-B14F-4D97-AF65-F5344CB8AC3E}">
        <p14:creationId xmlns:p14="http://schemas.microsoft.com/office/powerpoint/2010/main" val="346568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2F48-D188-D6EA-2BAA-2F1AF8948AA8}"/>
              </a:ext>
            </a:extLst>
          </p:cNvPr>
          <p:cNvSpPr>
            <a:spLocks noGrp="1"/>
          </p:cNvSpPr>
          <p:nvPr>
            <p:ph type="title"/>
          </p:nvPr>
        </p:nvSpPr>
        <p:spPr/>
        <p:txBody>
          <a:bodyPr/>
          <a:lstStyle/>
          <a:p>
            <a:r>
              <a:rPr lang="en-US"/>
              <a:t>Late 1990s – Rise of Intelligent Systems</a:t>
            </a:r>
          </a:p>
        </p:txBody>
      </p:sp>
      <p:sp>
        <p:nvSpPr>
          <p:cNvPr id="3" name="Content Placeholder 2">
            <a:extLst>
              <a:ext uri="{FF2B5EF4-FFF2-40B4-BE49-F238E27FC236}">
                <a16:creationId xmlns:a16="http://schemas.microsoft.com/office/drawing/2014/main" id="{6D02A9E2-38C7-9262-699B-6A1ED2294A04}"/>
              </a:ext>
            </a:extLst>
          </p:cNvPr>
          <p:cNvSpPr>
            <a:spLocks noGrp="1"/>
          </p:cNvSpPr>
          <p:nvPr>
            <p:ph sz="half" idx="1"/>
          </p:nvPr>
        </p:nvSpPr>
        <p:spPr/>
        <p:txBody>
          <a:bodyPr/>
          <a:lstStyle/>
          <a:p>
            <a:r>
              <a:rPr lang="en-US"/>
              <a:t>Commercial chatbots in customer service</a:t>
            </a:r>
          </a:p>
          <a:p>
            <a:r>
              <a:rPr lang="en-US"/>
              <a:t>Microsoft’s </a:t>
            </a:r>
            <a:r>
              <a:rPr lang="en-US" err="1"/>
              <a:t>Clippy</a:t>
            </a:r>
            <a:r>
              <a:rPr lang="en-US"/>
              <a:t> provided contextual help (sort of…)</a:t>
            </a:r>
          </a:p>
          <a:p>
            <a:r>
              <a:rPr lang="en-US"/>
              <a:t>NLP takes shape </a:t>
            </a:r>
          </a:p>
          <a:p>
            <a:r>
              <a:rPr lang="en-US" b="1"/>
              <a:t>Natural Language Processing</a:t>
            </a:r>
          </a:p>
          <a:p>
            <a:endParaRPr lang="en-US"/>
          </a:p>
        </p:txBody>
      </p:sp>
      <p:pic>
        <p:nvPicPr>
          <p:cNvPr id="6" name="Content Placeholder 5" descr="A paper clip with eyes and a paper sheet&#10;&#10;AI-generated content may be incorrect.">
            <a:extLst>
              <a:ext uri="{FF2B5EF4-FFF2-40B4-BE49-F238E27FC236}">
                <a16:creationId xmlns:a16="http://schemas.microsoft.com/office/drawing/2014/main" id="{052A5F9D-A9BC-BD34-7E88-F4FEEC43AC4F}"/>
              </a:ext>
            </a:extLst>
          </p:cNvPr>
          <p:cNvPicPr>
            <a:picLocks noGrp="1" noChangeAspect="1"/>
          </p:cNvPicPr>
          <p:nvPr>
            <p:ph sz="half" idx="2"/>
          </p:nvPr>
        </p:nvPicPr>
        <p:blipFill>
          <a:blip r:embed="rId2"/>
          <a:stretch>
            <a:fillRect/>
          </a:stretch>
        </p:blipFill>
        <p:spPr>
          <a:xfrm>
            <a:off x="6172200" y="2287833"/>
            <a:ext cx="5181600" cy="3426921"/>
          </a:xfrm>
        </p:spPr>
      </p:pic>
    </p:spTree>
    <p:extLst>
      <p:ext uri="{BB962C8B-B14F-4D97-AF65-F5344CB8AC3E}">
        <p14:creationId xmlns:p14="http://schemas.microsoft.com/office/powerpoint/2010/main" val="3820179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269A-ED99-A65C-BE15-4093CD0D4BCA}"/>
              </a:ext>
            </a:extLst>
          </p:cNvPr>
          <p:cNvSpPr>
            <a:spLocks noGrp="1"/>
          </p:cNvSpPr>
          <p:nvPr>
            <p:ph type="title"/>
          </p:nvPr>
        </p:nvSpPr>
        <p:spPr/>
        <p:txBody>
          <a:bodyPr/>
          <a:lstStyle/>
          <a:p>
            <a:r>
              <a:rPr lang="en-US"/>
              <a:t>Early 2000s – Machine Learning </a:t>
            </a:r>
          </a:p>
        </p:txBody>
      </p:sp>
      <p:sp>
        <p:nvSpPr>
          <p:cNvPr id="3" name="Content Placeholder 2">
            <a:extLst>
              <a:ext uri="{FF2B5EF4-FFF2-40B4-BE49-F238E27FC236}">
                <a16:creationId xmlns:a16="http://schemas.microsoft.com/office/drawing/2014/main" id="{52B31776-B3BA-933E-5156-A90140491E27}"/>
              </a:ext>
            </a:extLst>
          </p:cNvPr>
          <p:cNvSpPr>
            <a:spLocks noGrp="1"/>
          </p:cNvSpPr>
          <p:nvPr>
            <p:ph sz="half" idx="1"/>
          </p:nvPr>
        </p:nvSpPr>
        <p:spPr/>
        <p:txBody>
          <a:bodyPr/>
          <a:lstStyle/>
          <a:p>
            <a:r>
              <a:rPr lang="en-US"/>
              <a:t>ML techniques now understand user’s queries</a:t>
            </a:r>
          </a:p>
          <a:p>
            <a:r>
              <a:rPr lang="en-US"/>
              <a:t>“</a:t>
            </a:r>
            <a:r>
              <a:rPr lang="en-US" err="1"/>
              <a:t>SmarterChild</a:t>
            </a:r>
            <a:r>
              <a:rPr lang="en-US"/>
              <a:t>” on AOL instant messenger</a:t>
            </a:r>
          </a:p>
          <a:p>
            <a:r>
              <a:rPr lang="en-US"/>
              <a:t>Beginning of simple Relational AI – Formulated dialogues based on user interactions and patterns</a:t>
            </a:r>
          </a:p>
        </p:txBody>
      </p:sp>
      <p:pic>
        <p:nvPicPr>
          <p:cNvPr id="6" name="Content Placeholder 5" descr="A cartoon character next to a flag&#10;&#10;AI-generated content may be incorrect.">
            <a:extLst>
              <a:ext uri="{FF2B5EF4-FFF2-40B4-BE49-F238E27FC236}">
                <a16:creationId xmlns:a16="http://schemas.microsoft.com/office/drawing/2014/main" id="{A5CC98D9-F8E9-546B-94C5-1B78ADE6760C}"/>
              </a:ext>
            </a:extLst>
          </p:cNvPr>
          <p:cNvPicPr>
            <a:picLocks noGrp="1" noChangeAspect="1"/>
          </p:cNvPicPr>
          <p:nvPr>
            <p:ph sz="half" idx="2"/>
          </p:nvPr>
        </p:nvPicPr>
        <p:blipFill>
          <a:blip r:embed="rId2"/>
          <a:stretch>
            <a:fillRect/>
          </a:stretch>
        </p:blipFill>
        <p:spPr>
          <a:xfrm>
            <a:off x="6172200" y="2619871"/>
            <a:ext cx="5181600" cy="2762845"/>
          </a:xfrm>
        </p:spPr>
      </p:pic>
    </p:spTree>
    <p:extLst>
      <p:ext uri="{BB962C8B-B14F-4D97-AF65-F5344CB8AC3E}">
        <p14:creationId xmlns:p14="http://schemas.microsoft.com/office/powerpoint/2010/main" val="822683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EFE2FA8D962F4AB5F8F04521468D93" ma:contentTypeVersion="19" ma:contentTypeDescription="Create a new document." ma:contentTypeScope="" ma:versionID="f6b5bddc58f63050cf5b2d116722641e">
  <xsd:schema xmlns:xsd="http://www.w3.org/2001/XMLSchema" xmlns:xs="http://www.w3.org/2001/XMLSchema" xmlns:p="http://schemas.microsoft.com/office/2006/metadata/properties" xmlns:ns2="99119525-3868-4dda-b940-707952224748" xmlns:ns3="430c3998-1653-4a57-b568-da523b124cea" targetNamespace="http://schemas.microsoft.com/office/2006/metadata/properties" ma:root="true" ma:fieldsID="ca7d3bf203c5aafec5ed7c509500437c" ns2:_="" ns3:_="">
    <xsd:import namespace="99119525-3868-4dda-b940-707952224748"/>
    <xsd:import namespace="430c3998-1653-4a57-b568-da523b124c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YRGraduate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119525-3868-4dda-b940-707952224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82a45c-577e-4f29-9a23-bc76d573ed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YRGraduated" ma:index="25" nillable="true" ma:displayName="YR Graduated" ma:format="Dropdown" ma:internalName="YRGraduated">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0c3998-1653-4a57-b568-da523b124ce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95b999-2d3f-4f76-8510-862fe8a3b8ad}" ma:internalName="TaxCatchAll" ma:showField="CatchAllData" ma:web="430c3998-1653-4a57-b568-da523b124c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119525-3868-4dda-b940-707952224748">
      <Terms xmlns="http://schemas.microsoft.com/office/infopath/2007/PartnerControls"/>
    </lcf76f155ced4ddcb4097134ff3c332f>
    <TaxCatchAll xmlns="430c3998-1653-4a57-b568-da523b124cea" xsi:nil="true"/>
    <YRGraduated xmlns="99119525-3868-4dda-b940-707952224748" xsi:nil="true"/>
  </documentManagement>
</p:properties>
</file>

<file path=customXml/itemProps1.xml><?xml version="1.0" encoding="utf-8"?>
<ds:datastoreItem xmlns:ds="http://schemas.openxmlformats.org/officeDocument/2006/customXml" ds:itemID="{FC2EFA14-57E5-447D-BC5E-9CC21CFCDF12}">
  <ds:schemaRefs>
    <ds:schemaRef ds:uri="http://schemas.microsoft.com/sharepoint/v3/contenttype/forms"/>
  </ds:schemaRefs>
</ds:datastoreItem>
</file>

<file path=customXml/itemProps2.xml><?xml version="1.0" encoding="utf-8"?>
<ds:datastoreItem xmlns:ds="http://schemas.openxmlformats.org/officeDocument/2006/customXml" ds:itemID="{A4550411-FCF8-4297-991B-A441BBA52C9C}">
  <ds:schemaRefs>
    <ds:schemaRef ds:uri="430c3998-1653-4a57-b568-da523b124cea"/>
    <ds:schemaRef ds:uri="99119525-3868-4dda-b940-7079522247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868C77-E0C7-4227-9899-246731054EB5}">
  <ds:schemaRefs>
    <ds:schemaRef ds:uri="http://schemas.microsoft.com/office/2006/documentManagement/types"/>
    <ds:schemaRef ds:uri="http://purl.org/dc/terms/"/>
    <ds:schemaRef ds:uri="http://purl.org/dc/elements/1.1/"/>
    <ds:schemaRef ds:uri="http://purl.org/dc/dcmitype/"/>
    <ds:schemaRef ds:uri="430c3998-1653-4a57-b568-da523b124cea"/>
    <ds:schemaRef ds:uri="http://schemas.openxmlformats.org/package/2006/metadata/core-properties"/>
    <ds:schemaRef ds:uri="http://schemas.microsoft.com/office/2006/metadata/properties"/>
    <ds:schemaRef ds:uri="http://schemas.microsoft.com/office/infopath/2007/PartnerControls"/>
    <ds:schemaRef ds:uri="99119525-3868-4dda-b940-70795222474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8529</Words>
  <Application>Microsoft Macintosh PowerPoint</Application>
  <PresentationFormat>Widescreen</PresentationFormat>
  <Paragraphs>541</Paragraphs>
  <Slides>69</Slides>
  <Notes>26</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69</vt:i4>
      </vt:variant>
    </vt:vector>
  </HeadingPairs>
  <TitlesOfParts>
    <vt:vector size="93" baseType="lpstr">
      <vt:lpstr>-apple-system</vt:lpstr>
      <vt:lpstr>Aptos</vt:lpstr>
      <vt:lpstr>Aptos Display</vt:lpstr>
      <vt:lpstr>Arial</vt:lpstr>
      <vt:lpstr>Arial,Sans-Serif</vt:lpstr>
      <vt:lpstr>Calibri</vt:lpstr>
      <vt:lpstr>Cambria</vt:lpstr>
      <vt:lpstr>Courier New,monospace</vt:lpstr>
      <vt:lpstr>Gibson-Book</vt:lpstr>
      <vt:lpstr>Google Sans</vt:lpstr>
      <vt:lpstr>Helvetica</vt:lpstr>
      <vt:lpstr>Helvetica Neue</vt:lpstr>
      <vt:lpstr>IBM Plex Sans</vt:lpstr>
      <vt:lpstr>Open Sans</vt:lpstr>
      <vt:lpstr>Roboto</vt:lpstr>
      <vt:lpstr>Roboto Mono Web</vt:lpstr>
      <vt:lpstr>Segoe UI</vt:lpstr>
      <vt:lpstr>Source Sans Pro</vt:lpstr>
      <vt:lpstr>Source Sans Pro Web</vt:lpstr>
      <vt:lpstr>Symbol</vt:lpstr>
      <vt:lpstr>system-ui</vt:lpstr>
      <vt:lpstr>Times New Roman</vt:lpstr>
      <vt:lpstr>Trebuchet MS</vt:lpstr>
      <vt:lpstr>Office Theme</vt:lpstr>
      <vt:lpstr>AI Meets Health Coaching: Partnering Technology with Human Connection</vt:lpstr>
      <vt:lpstr>Disclosures (Past 3 yrs, No Conflicts with Topics)</vt:lpstr>
      <vt:lpstr>Objectives</vt:lpstr>
      <vt:lpstr>PowerPoint Presentation</vt:lpstr>
      <vt:lpstr>What is relational generative AI?</vt:lpstr>
      <vt:lpstr>Early stage, 1964</vt:lpstr>
      <vt:lpstr>1970s – 1990s: Rule-based systems</vt:lpstr>
      <vt:lpstr>Late 1990s – Rise of Intelligent Systems</vt:lpstr>
      <vt:lpstr>Early 2000s – Machine Learning </vt:lpstr>
      <vt:lpstr>2010s – Deep Learning and Transformers</vt:lpstr>
      <vt:lpstr>2020s – Rise of LLMs, Large Language Models</vt:lpstr>
      <vt:lpstr>WOEBOT (2016) to HUME.ai (2025)</vt:lpstr>
      <vt:lpstr>How does digitalCBT / digitalHWC work?</vt:lpstr>
      <vt:lpstr>The Turing Test</vt:lpstr>
      <vt:lpstr>Does GPT-4 pass the Turing Test?</vt:lpstr>
      <vt:lpstr>PowerPoint Presentation</vt:lpstr>
      <vt:lpstr>”The Intelligence is Artificial.  The Love is Real.”</vt:lpstr>
      <vt:lpstr>‘Bots Gone Bad</vt:lpstr>
      <vt:lpstr>Happify Health and Anna, the Chatbot 2019</vt:lpstr>
      <vt:lpstr>Case Study</vt:lpstr>
      <vt:lpstr>Higher levels of empathy?</vt:lpstr>
      <vt:lpstr>But real human empathy is more than continuous affirmation… </vt:lpstr>
      <vt:lpstr>Benefits  So why do we need this?</vt:lpstr>
      <vt:lpstr>What are the chief benefits?</vt:lpstr>
      <vt:lpstr>Scoping Review: AI Chatbots for mental health</vt:lpstr>
      <vt:lpstr>Human Support in App-Based Cognitive Behavioral Therapies for Emotional Disorders: Scoping Review </vt:lpstr>
      <vt:lpstr> An Overview of Chatbot-Based Mobile Mental Health Apps: Insights from App Description and User Reviews </vt:lpstr>
      <vt:lpstr>Who prefers the chatbot…and why</vt:lpstr>
      <vt:lpstr>Supportive studies for d(Cg)  digital CBT</vt:lpstr>
      <vt:lpstr>Supportive evidence for anxious, insomniac, college students </vt:lpstr>
      <vt:lpstr>Positive review with familiar warnings</vt:lpstr>
      <vt:lpstr>Limitations and Drawbacks</vt:lpstr>
      <vt:lpstr>Daniel Siegel on AI</vt:lpstr>
      <vt:lpstr>Soryu Forall, Buddhism and AI, 2025</vt:lpstr>
      <vt:lpstr>Acceleration </vt:lpstr>
      <vt:lpstr>AI and Digital Coaching</vt:lpstr>
      <vt:lpstr>Systematic Review related to T2D</vt:lpstr>
      <vt:lpstr>Digital Coaching Components  for T2D Systematic Review</vt:lpstr>
      <vt:lpstr> Largest Study of AI Health Coaching (China)</vt:lpstr>
      <vt:lpstr>Criticism of “micro-coaching” text dialog</vt:lpstr>
      <vt:lpstr>Zoom into the details to really understand</vt:lpstr>
      <vt:lpstr>Apples and Oranges:  Defining digital Coaching</vt:lpstr>
      <vt:lpstr>PowerPoint Presentation</vt:lpstr>
      <vt:lpstr>Expanded NBHWC Competencies</vt:lpstr>
      <vt:lpstr>Expanded NBHWC Competencies</vt:lpstr>
      <vt:lpstr> </vt:lpstr>
      <vt:lpstr>USE AI to Enhance Coaching</vt:lpstr>
      <vt:lpstr>True leadership requires that we continue to learn together, and not be overwhelmed by perceived threats, but have an active voice in setting up guard rails for AI and digital coaching</vt:lpstr>
      <vt:lpstr>PowerPoint Presentation</vt:lpstr>
      <vt:lpstr>If you feel understood, does it matter that you are not? </vt:lpstr>
      <vt:lpstr>Psychedelic Medicine &amp; The Essence of Coaching</vt:lpstr>
      <vt:lpstr>Why Are We Talking About This?</vt:lpstr>
      <vt:lpstr>What is Coaching (Really)?</vt:lpstr>
      <vt:lpstr>What Are Psychedelics &amp; Why Are They Relevant?</vt:lpstr>
      <vt:lpstr>Intuition, Felt Experience, and Transformation</vt:lpstr>
      <vt:lpstr>Coaching as Psychedelic Integration</vt:lpstr>
      <vt:lpstr>Why This Matters in the AI Era</vt:lpstr>
      <vt:lpstr>Key Takeaways</vt:lpstr>
      <vt:lpstr>Call to Action</vt:lpstr>
      <vt:lpstr>Experiential Session</vt:lpstr>
      <vt:lpstr>Near Future …around the corner AI developments</vt:lpstr>
      <vt:lpstr>Near Future …around the corner AI developments</vt:lpstr>
      <vt:lpstr>Near Future …around the corner AI developments</vt:lpstr>
      <vt:lpstr>Parting thoughts</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 Jordan</dc:creator>
  <cp:lastModifiedBy>Meg Jordan</cp:lastModifiedBy>
  <cp:revision>1</cp:revision>
  <dcterms:created xsi:type="dcterms:W3CDTF">2025-02-04T01:36:37Z</dcterms:created>
  <dcterms:modified xsi:type="dcterms:W3CDTF">2025-02-28T01:24:41Z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0x010100C5EFE2FA8D962F4AB5F8F04521468D93</vt:lpwstr>
  </property>
  <property fmtid="{D5CDD505-2E9C-101B-9397-08002B2CF9AE}" pid="3" name="MediaServiceImageTags">
    <vt:lpwstr/>
  </property>
</Properties>
</file>